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E552745C-4B50-421A-A766-315A4DC5E3A0}" type="datetimeFigureOut">
              <a:rPr lang="es-CO" smtClean="0"/>
              <a:t>08/04/2013</a:t>
            </a:fld>
            <a:endParaRPr lang="es-CO"/>
          </a:p>
        </p:txBody>
      </p:sp>
      <p:sp>
        <p:nvSpPr>
          <p:cNvPr id="19" name="Footer Placeholder 18"/>
          <p:cNvSpPr>
            <a:spLocks noGrp="1"/>
          </p:cNvSpPr>
          <p:nvPr>
            <p:ph type="ftr" sz="quarter" idx="11"/>
          </p:nvPr>
        </p:nvSpPr>
        <p:spPr/>
        <p:txBody>
          <a:bodyPr/>
          <a:lstStyle/>
          <a:p>
            <a:endParaRPr lang="es-CO"/>
          </a:p>
        </p:txBody>
      </p:sp>
      <p:sp>
        <p:nvSpPr>
          <p:cNvPr id="27" name="Slide Number Placeholder 26"/>
          <p:cNvSpPr>
            <a:spLocks noGrp="1"/>
          </p:cNvSpPr>
          <p:nvPr>
            <p:ph type="sldNum" sz="quarter" idx="12"/>
          </p:nvPr>
        </p:nvSpPr>
        <p:spPr/>
        <p:txBody>
          <a:bodyPr/>
          <a:lstStyle/>
          <a:p>
            <a:fld id="{9D6D7686-D36F-46A6-ADF7-23892B1A2EE4}"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E552745C-4B50-421A-A766-315A4DC5E3A0}" type="datetimeFigureOut">
              <a:rPr lang="es-CO" smtClean="0"/>
              <a:t>08/04/2013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D6D7686-D36F-46A6-ADF7-23892B1A2EE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E552745C-4B50-421A-A766-315A4DC5E3A0}" type="datetimeFigureOut">
              <a:rPr lang="es-CO" smtClean="0"/>
              <a:t>08/04/2013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D6D7686-D36F-46A6-ADF7-23892B1A2EE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E552745C-4B50-421A-A766-315A4DC5E3A0}" type="datetimeFigureOut">
              <a:rPr lang="es-CO" smtClean="0"/>
              <a:t>08/04/2013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D6D7686-D36F-46A6-ADF7-23892B1A2EE4}"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E552745C-4B50-421A-A766-315A4DC5E3A0}" type="datetimeFigureOut">
              <a:rPr lang="es-CO" smtClean="0"/>
              <a:t>08/04/2013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D6D7686-D36F-46A6-ADF7-23892B1A2EE4}"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E552745C-4B50-421A-A766-315A4DC5E3A0}" type="datetimeFigureOut">
              <a:rPr lang="es-CO" smtClean="0"/>
              <a:t>08/04/2013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D6D7686-D36F-46A6-ADF7-23892B1A2EE4}"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E552745C-4B50-421A-A766-315A4DC5E3A0}" type="datetimeFigureOut">
              <a:rPr lang="es-CO" smtClean="0"/>
              <a:t>08/04/2013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9D6D7686-D36F-46A6-ADF7-23892B1A2EE4}"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E552745C-4B50-421A-A766-315A4DC5E3A0}" type="datetimeFigureOut">
              <a:rPr lang="es-CO" smtClean="0"/>
              <a:t>08/04/2013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9D6D7686-D36F-46A6-ADF7-23892B1A2EE4}"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2745C-4B50-421A-A766-315A4DC5E3A0}" type="datetimeFigureOut">
              <a:rPr lang="es-CO" smtClean="0"/>
              <a:t>08/04/2013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9D6D7686-D36F-46A6-ADF7-23892B1A2EE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E552745C-4B50-421A-A766-315A4DC5E3A0}" type="datetimeFigureOut">
              <a:rPr lang="es-CO" smtClean="0"/>
              <a:t>08/04/2013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D6D7686-D36F-46A6-ADF7-23892B1A2EE4}"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E552745C-4B50-421A-A766-315A4DC5E3A0}" type="datetimeFigureOut">
              <a:rPr lang="es-CO" smtClean="0"/>
              <a:t>08/04/2013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8077200" y="6356350"/>
            <a:ext cx="609600" cy="365125"/>
          </a:xfrm>
        </p:spPr>
        <p:txBody>
          <a:bodyPr/>
          <a:lstStyle/>
          <a:p>
            <a:fld id="{9D6D7686-D36F-46A6-ADF7-23892B1A2EE4}" type="slidenum">
              <a:rPr lang="es-CO" smtClean="0"/>
              <a:t>‹Nº›</a:t>
            </a:fld>
            <a:endParaRPr lang="es-C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52745C-4B50-421A-A766-315A4DC5E3A0}" type="datetimeFigureOut">
              <a:rPr lang="es-CO" smtClean="0"/>
              <a:t>08/04/2013</a:t>
            </a:fld>
            <a:endParaRPr lang="es-C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6D7686-D36F-46A6-ADF7-23892B1A2EE4}" type="slidenum">
              <a:rPr lang="es-CO" smtClean="0"/>
              <a:t>‹Nº›</a:t>
            </a:fld>
            <a:endParaRPr lang="es-C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LEY 1474 </a:t>
            </a:r>
            <a:endParaRPr lang="es-CO" dirty="0"/>
          </a:p>
        </p:txBody>
      </p:sp>
      <p:sp>
        <p:nvSpPr>
          <p:cNvPr id="3" name="2 Subtítulo"/>
          <p:cNvSpPr>
            <a:spLocks noGrp="1"/>
          </p:cNvSpPr>
          <p:nvPr>
            <p:ph type="subTitle" idx="1"/>
          </p:nvPr>
        </p:nvSpPr>
        <p:spPr/>
        <p:txBody>
          <a:bodyPr>
            <a:normAutofit/>
          </a:bodyPr>
          <a:lstStyle/>
          <a:p>
            <a:r>
              <a:rPr lang="es-CO" sz="3600" dirty="0" smtClean="0"/>
              <a:t>ESTATUTO ANTICORRUPCIÓN</a:t>
            </a:r>
          </a:p>
          <a:p>
            <a:r>
              <a:rPr lang="es-CO" sz="3600" dirty="0" smtClean="0"/>
              <a:t>CAPITULO III</a:t>
            </a:r>
            <a:endParaRPr lang="es-CO" sz="3600" dirty="0"/>
          </a:p>
        </p:txBody>
      </p:sp>
      <p:pic>
        <p:nvPicPr>
          <p:cNvPr id="4" name="3 Imagen" descr="logo institucion"/>
          <p:cNvPicPr/>
          <p:nvPr/>
        </p:nvPicPr>
        <p:blipFill>
          <a:blip r:embed="rId2" cstate="print"/>
          <a:srcRect/>
          <a:stretch>
            <a:fillRect/>
          </a:stretch>
        </p:blipFill>
        <p:spPr bwMode="auto">
          <a:xfrm>
            <a:off x="1403648" y="1268760"/>
            <a:ext cx="2736304" cy="1368152"/>
          </a:xfrm>
          <a:prstGeom prst="rect">
            <a:avLst/>
          </a:prstGeom>
          <a:noFill/>
          <a:ln w="9525">
            <a:noFill/>
            <a:miter lim="800000"/>
            <a:headEnd/>
            <a:tailEnd/>
          </a:ln>
          <a:effectLst>
            <a:innerShdw blurRad="63500" dist="50800" dir="18900000">
              <a:prstClr val="black">
                <a:alpha val="50000"/>
              </a:prstClr>
            </a:innerShdw>
          </a:effectLst>
        </p:spPr>
      </p:pic>
    </p:spTree>
    <p:extLst>
      <p:ext uri="{BB962C8B-B14F-4D97-AF65-F5344CB8AC3E}">
        <p14:creationId xmlns:p14="http://schemas.microsoft.com/office/powerpoint/2010/main" val="3762037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692696"/>
            <a:ext cx="8229600" cy="4389120"/>
          </a:xfrm>
        </p:spPr>
        <p:txBody>
          <a:bodyPr>
            <a:noAutofit/>
          </a:bodyPr>
          <a:lstStyle/>
          <a:p>
            <a:pPr algn="just"/>
            <a:r>
              <a:rPr lang="es-ES" sz="2700" b="1" dirty="0">
                <a:latin typeface="Arial" pitchFamily="34" charset="0"/>
                <a:cs typeface="Arial" pitchFamily="34" charset="0"/>
              </a:rPr>
              <a:t>ARTÍCULO 50. </a:t>
            </a:r>
            <a:r>
              <a:rPr lang="es-ES" sz="2700" i="1" dirty="0">
                <a:latin typeface="Arial" pitchFamily="34" charset="0"/>
                <a:cs typeface="Arial" pitchFamily="34" charset="0"/>
              </a:rPr>
              <a:t>MEDIOS DE PRUEBA</a:t>
            </a:r>
            <a:r>
              <a:rPr lang="es-ES" sz="2700" dirty="0">
                <a:latin typeface="Arial" pitchFamily="34" charset="0"/>
                <a:cs typeface="Arial" pitchFamily="34" charset="0"/>
              </a:rPr>
              <a:t>. El inciso primero del artículo 130 de la Ley 734 quedará así:</a:t>
            </a:r>
            <a:endParaRPr lang="es-CO" sz="2700" dirty="0">
              <a:latin typeface="Arial" pitchFamily="34" charset="0"/>
              <a:cs typeface="Arial" pitchFamily="34" charset="0"/>
            </a:endParaRPr>
          </a:p>
          <a:p>
            <a:pPr marL="0" indent="0" algn="just">
              <a:buNone/>
            </a:pPr>
            <a:endParaRPr lang="es-CO" sz="2700" dirty="0">
              <a:latin typeface="Arial" pitchFamily="34" charset="0"/>
              <a:cs typeface="Arial" pitchFamily="34" charset="0"/>
            </a:endParaRPr>
          </a:p>
          <a:p>
            <a:pPr algn="just"/>
            <a:r>
              <a:rPr lang="es-ES" sz="2700" dirty="0">
                <a:latin typeface="Arial" pitchFamily="34" charset="0"/>
                <a:cs typeface="Arial" pitchFamily="34" charset="0"/>
              </a:rPr>
              <a:t>Son medios de prueba la confesión, el testimonio, la peritación, la inspección o visita especial, y los documentos, y cualquier otro medio técnico científico que no viole el ordenamiento jurídico, los cuales se practicarán de acuerdo con las reglas previstas en la Ley 600 de 2000, en cuanto sean compatibles con la naturaleza y reglas del derecho disciplinario.</a:t>
            </a:r>
            <a:endParaRPr lang="es-CO" sz="2700" dirty="0">
              <a:latin typeface="Arial" pitchFamily="34" charset="0"/>
              <a:cs typeface="Arial" pitchFamily="34" charset="0"/>
            </a:endParaRPr>
          </a:p>
          <a:p>
            <a:pPr algn="just"/>
            <a:endParaRPr lang="es-CO" sz="2700" dirty="0">
              <a:latin typeface="Arial" pitchFamily="34" charset="0"/>
              <a:cs typeface="Arial" pitchFamily="34" charset="0"/>
            </a:endParaRPr>
          </a:p>
        </p:txBody>
      </p:sp>
    </p:spTree>
    <p:extLst>
      <p:ext uri="{BB962C8B-B14F-4D97-AF65-F5344CB8AC3E}">
        <p14:creationId xmlns:p14="http://schemas.microsoft.com/office/powerpoint/2010/main" val="406845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764704"/>
            <a:ext cx="8229600" cy="4389120"/>
          </a:xfrm>
        </p:spPr>
        <p:txBody>
          <a:bodyPr>
            <a:noAutofit/>
          </a:bodyPr>
          <a:lstStyle/>
          <a:p>
            <a:pPr algn="just"/>
            <a:r>
              <a:rPr lang="es-ES" sz="2100" b="1" dirty="0">
                <a:latin typeface="Arial" pitchFamily="34" charset="0"/>
                <a:cs typeface="Arial" pitchFamily="34" charset="0"/>
              </a:rPr>
              <a:t>ARTÍCULO 51.</a:t>
            </a:r>
            <a:r>
              <a:rPr lang="es-ES" sz="2100" dirty="0">
                <a:latin typeface="Arial" pitchFamily="34" charset="0"/>
                <a:cs typeface="Arial" pitchFamily="34" charset="0"/>
              </a:rPr>
              <a:t> </a:t>
            </a:r>
            <a:r>
              <a:rPr lang="es-ES" sz="2100" i="1" dirty="0">
                <a:latin typeface="Arial" pitchFamily="34" charset="0"/>
                <a:cs typeface="Arial" pitchFamily="34" charset="0"/>
              </a:rPr>
              <a:t>PRUEBA TRASLADADA</a:t>
            </a:r>
            <a:r>
              <a:rPr lang="es-ES" sz="2100" dirty="0">
                <a:latin typeface="Arial" pitchFamily="34" charset="0"/>
                <a:cs typeface="Arial" pitchFamily="34" charset="0"/>
              </a:rPr>
              <a:t>. El artículo 135 de la Ley 734 quedará así</a:t>
            </a:r>
            <a:r>
              <a:rPr lang="es-ES" sz="2100" dirty="0" smtClean="0">
                <a:latin typeface="Arial" pitchFamily="34" charset="0"/>
                <a:cs typeface="Arial" pitchFamily="34" charset="0"/>
              </a:rPr>
              <a:t>:</a:t>
            </a:r>
            <a:endParaRPr lang="es-CO" sz="2100" dirty="0">
              <a:latin typeface="Arial" pitchFamily="34" charset="0"/>
              <a:cs typeface="Arial" pitchFamily="34" charset="0"/>
            </a:endParaRPr>
          </a:p>
          <a:p>
            <a:pPr algn="just"/>
            <a:r>
              <a:rPr lang="es-ES" sz="2100" dirty="0">
                <a:latin typeface="Arial" pitchFamily="34" charset="0"/>
                <a:cs typeface="Arial" pitchFamily="34" charset="0"/>
              </a:rPr>
              <a:t>Las pruebas practicadas válidamente en una actuación judicial o administrativa, dentro o fuera del país y los medios materiales de prueba, podrán trasladarse a la actuación disciplinaria mediante copias autorizadas por el respectivo funcionario y serán apreciadas conforme a las reglas previstas en este código</a:t>
            </a:r>
            <a:r>
              <a:rPr lang="es-ES" sz="2100" dirty="0" smtClean="0">
                <a:latin typeface="Arial" pitchFamily="34" charset="0"/>
                <a:cs typeface="Arial" pitchFamily="34" charset="0"/>
              </a:rPr>
              <a:t>.</a:t>
            </a:r>
            <a:endParaRPr lang="es-CO" sz="2100" dirty="0">
              <a:latin typeface="Arial" pitchFamily="34" charset="0"/>
              <a:cs typeface="Arial" pitchFamily="34" charset="0"/>
            </a:endParaRPr>
          </a:p>
          <a:p>
            <a:pPr algn="just"/>
            <a:r>
              <a:rPr lang="es-ES" sz="2100" dirty="0">
                <a:latin typeface="Arial" pitchFamily="34" charset="0"/>
                <a:cs typeface="Arial" pitchFamily="34" charset="0"/>
              </a:rPr>
              <a:t>También podrán trasladarse los elementos materiales de prueba o evidencias físicas que la Fiscalía General de la Nación haya descubierto con la presentación del escrito de acusación en el proceso penal, aun cuando ellos no hayan sido introducidos y controvertidos en la audiencia del juicio y no tengan por consiguiente la calidad de pruebas. Estos elementos materiales de prueba o evidencias físicas deberán ser sometidos a contradicción dentro del proceso disciplinario.</a:t>
            </a:r>
            <a:endParaRPr lang="es-CO" sz="2100" dirty="0">
              <a:latin typeface="Arial" pitchFamily="34" charset="0"/>
              <a:cs typeface="Arial" pitchFamily="34" charset="0"/>
            </a:endParaRPr>
          </a:p>
          <a:p>
            <a:pPr marL="0" indent="0" algn="just">
              <a:buNone/>
            </a:pPr>
            <a:endParaRPr lang="es-CO" sz="2100" dirty="0">
              <a:latin typeface="Arial" pitchFamily="34" charset="0"/>
              <a:cs typeface="Arial" pitchFamily="34" charset="0"/>
            </a:endParaRPr>
          </a:p>
          <a:p>
            <a:pPr algn="just"/>
            <a:endParaRPr lang="es-CO" sz="2100" dirty="0">
              <a:latin typeface="Arial" pitchFamily="34" charset="0"/>
              <a:cs typeface="Arial" pitchFamily="34" charset="0"/>
            </a:endParaRPr>
          </a:p>
        </p:txBody>
      </p:sp>
    </p:spTree>
    <p:extLst>
      <p:ext uri="{BB962C8B-B14F-4D97-AF65-F5344CB8AC3E}">
        <p14:creationId xmlns:p14="http://schemas.microsoft.com/office/powerpoint/2010/main" val="3762549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389120"/>
          </a:xfrm>
        </p:spPr>
        <p:txBody>
          <a:bodyPr>
            <a:normAutofit fontScale="92500" lnSpcReduction="10000"/>
          </a:bodyPr>
          <a:lstStyle/>
          <a:p>
            <a:pPr algn="just"/>
            <a:r>
              <a:rPr lang="es-ES" sz="2800" dirty="0">
                <a:latin typeface="Arial" pitchFamily="34" charset="0"/>
                <a:cs typeface="Arial" pitchFamily="34" charset="0"/>
              </a:rPr>
              <a:t>Cuando la Procuraduría General de la Nación o el Consejo Superior de la Judicatura necesiten información acerca de una investigación penal en curso o requieran trasladar a la actuación disciplinaria elementos materiales de prueba o evidencias físicas que no hayan sido descubiertos, así lo solicitarán al Fiscal General de la Nación. En cada caso, el Fiscal General evaluará la solicitud y determinará qué información o elementos materiales de prueba o evidencias físicas puede entregar, sin afectar la investigación penal ni poner en riesgo el éxito de la misma.</a:t>
            </a:r>
            <a:endParaRPr lang="es-CO" sz="2800" dirty="0">
              <a:latin typeface="Arial" pitchFamily="34" charset="0"/>
              <a:cs typeface="Arial" pitchFamily="34" charset="0"/>
            </a:endParaRPr>
          </a:p>
          <a:p>
            <a:pPr algn="just"/>
            <a:endParaRPr lang="es-CO" dirty="0"/>
          </a:p>
        </p:txBody>
      </p:sp>
    </p:spTree>
    <p:extLst>
      <p:ext uri="{BB962C8B-B14F-4D97-AF65-F5344CB8AC3E}">
        <p14:creationId xmlns:p14="http://schemas.microsoft.com/office/powerpoint/2010/main" val="1499593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389120"/>
          </a:xfrm>
        </p:spPr>
        <p:txBody>
          <a:bodyPr>
            <a:normAutofit fontScale="92500" lnSpcReduction="10000"/>
          </a:bodyPr>
          <a:lstStyle/>
          <a:p>
            <a:pPr algn="just"/>
            <a:r>
              <a:rPr lang="es-ES" b="1" dirty="0">
                <a:latin typeface="Arial" pitchFamily="34" charset="0"/>
                <a:cs typeface="Arial" pitchFamily="34" charset="0"/>
              </a:rPr>
              <a:t>ARTÍCULO 52.</a:t>
            </a:r>
            <a:r>
              <a:rPr lang="es-ES" dirty="0">
                <a:latin typeface="Arial" pitchFamily="34" charset="0"/>
                <a:cs typeface="Arial" pitchFamily="34" charset="0"/>
              </a:rPr>
              <a:t> </a:t>
            </a:r>
            <a:r>
              <a:rPr lang="es-ES" i="1" dirty="0">
                <a:latin typeface="Arial" pitchFamily="34" charset="0"/>
                <a:cs typeface="Arial" pitchFamily="34" charset="0"/>
              </a:rPr>
              <a:t>TÉRMINO DE LA INVESTIGACIÓN DISCIPLINARIA. </a:t>
            </a:r>
            <a:r>
              <a:rPr lang="es-ES" dirty="0">
                <a:latin typeface="Arial" pitchFamily="34" charset="0"/>
                <a:cs typeface="Arial" pitchFamily="34" charset="0"/>
              </a:rPr>
              <a:t>Los dos primeros incisos del artículo 156 de la Ley 734 quedarán así:</a:t>
            </a:r>
            <a:endParaRPr lang="es-CO" dirty="0">
              <a:latin typeface="Arial" pitchFamily="34" charset="0"/>
              <a:cs typeface="Arial" pitchFamily="34" charset="0"/>
            </a:endParaRPr>
          </a:p>
          <a:p>
            <a:pPr algn="just"/>
            <a:endParaRPr lang="es-CO" dirty="0">
              <a:latin typeface="Arial" pitchFamily="34" charset="0"/>
              <a:cs typeface="Arial" pitchFamily="34" charset="0"/>
            </a:endParaRPr>
          </a:p>
          <a:p>
            <a:pPr algn="just"/>
            <a:r>
              <a:rPr lang="es-ES" dirty="0">
                <a:latin typeface="Arial" pitchFamily="34" charset="0"/>
                <a:cs typeface="Arial" pitchFamily="34" charset="0"/>
              </a:rPr>
              <a:t>El término de la investigación disciplinaria será de doce meses, contados a partir de la decisión de apertura.</a:t>
            </a:r>
            <a:endParaRPr lang="es-CO" dirty="0">
              <a:latin typeface="Arial" pitchFamily="34" charset="0"/>
              <a:cs typeface="Arial" pitchFamily="34" charset="0"/>
            </a:endParaRPr>
          </a:p>
          <a:p>
            <a:pPr marL="0" indent="0" algn="just">
              <a:buNone/>
            </a:pPr>
            <a:endParaRPr lang="es-CO" dirty="0">
              <a:latin typeface="Arial" pitchFamily="34" charset="0"/>
              <a:cs typeface="Arial" pitchFamily="34" charset="0"/>
            </a:endParaRPr>
          </a:p>
          <a:p>
            <a:pPr algn="just"/>
            <a:r>
              <a:rPr lang="es-ES" dirty="0">
                <a:latin typeface="Arial" pitchFamily="34" charset="0"/>
                <a:cs typeface="Arial" pitchFamily="34" charset="0"/>
              </a:rPr>
              <a:t>En los procesos que se adelanten por faltas gravísimas, la investigación disciplinaria no podrá exceder de dieciocho meses. Este término podrá aumentarse hasta en una tercera parte, cuando en la misma actuación se investiguen varias faltas o a dos o más inculpados.</a:t>
            </a:r>
            <a:endParaRPr lang="es-CO" dirty="0">
              <a:latin typeface="Arial" pitchFamily="34" charset="0"/>
              <a:cs typeface="Arial" pitchFamily="34" charset="0"/>
            </a:endParaRPr>
          </a:p>
        </p:txBody>
      </p:sp>
    </p:spTree>
    <p:extLst>
      <p:ext uri="{BB962C8B-B14F-4D97-AF65-F5344CB8AC3E}">
        <p14:creationId xmlns:p14="http://schemas.microsoft.com/office/powerpoint/2010/main" val="3074934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229600" cy="4389120"/>
          </a:xfrm>
        </p:spPr>
        <p:txBody>
          <a:bodyPr>
            <a:noAutofit/>
          </a:bodyPr>
          <a:lstStyle/>
          <a:p>
            <a:pPr algn="just"/>
            <a:r>
              <a:rPr lang="es-ES" sz="2400" b="1" dirty="0">
                <a:latin typeface="Arial" pitchFamily="34" charset="0"/>
                <a:cs typeface="Arial" pitchFamily="34" charset="0"/>
              </a:rPr>
              <a:t>ARTÍCULO 53. </a:t>
            </a:r>
            <a:r>
              <a:rPr lang="es-ES" sz="2400" i="1" dirty="0">
                <a:latin typeface="Arial" pitchFamily="34" charset="0"/>
                <a:cs typeface="Arial" pitchFamily="34" charset="0"/>
              </a:rPr>
              <a:t>DECISIÓN DE CIERRE DE INVESTIGACIÓN</a:t>
            </a:r>
            <a:r>
              <a:rPr lang="es-ES" sz="2400" dirty="0">
                <a:latin typeface="Arial" pitchFamily="34" charset="0"/>
                <a:cs typeface="Arial" pitchFamily="34" charset="0"/>
              </a:rPr>
              <a:t>. La Ley 734 de 2002 tendrá un artículo 160A, el cual quedará así:</a:t>
            </a:r>
            <a:endParaRPr lang="es-CO" sz="2400" dirty="0">
              <a:latin typeface="Arial" pitchFamily="34" charset="0"/>
              <a:cs typeface="Arial" pitchFamily="34" charset="0"/>
            </a:endParaRPr>
          </a:p>
          <a:p>
            <a:pPr marL="0" indent="0" algn="just">
              <a:buNone/>
            </a:pPr>
            <a:r>
              <a:rPr lang="es-ES" sz="2400" dirty="0">
                <a:latin typeface="Arial" pitchFamily="34" charset="0"/>
                <a:cs typeface="Arial" pitchFamily="34" charset="0"/>
              </a:rPr>
              <a:t> </a:t>
            </a:r>
            <a:endParaRPr lang="es-CO" sz="2400" dirty="0">
              <a:latin typeface="Arial" pitchFamily="34" charset="0"/>
              <a:cs typeface="Arial" pitchFamily="34" charset="0"/>
            </a:endParaRPr>
          </a:p>
          <a:p>
            <a:pPr algn="just"/>
            <a:r>
              <a:rPr lang="es-ES" sz="2400" dirty="0">
                <a:latin typeface="Arial" pitchFamily="34" charset="0"/>
                <a:cs typeface="Arial" pitchFamily="34" charset="0"/>
              </a:rPr>
              <a:t>Cuando se haya recaudado prueba que permita la formulación de cargos, o vencido el término de la investigación, el funcionario de conocimiento, mediante decisión de sustanciación notificable y que sólo admitirá el recurso de reposición, declarará cerrada la investigación.</a:t>
            </a:r>
            <a:endParaRPr lang="es-CO" sz="2400" dirty="0">
              <a:latin typeface="Arial" pitchFamily="34" charset="0"/>
              <a:cs typeface="Arial" pitchFamily="34" charset="0"/>
            </a:endParaRPr>
          </a:p>
          <a:p>
            <a:pPr marL="0" indent="0" algn="just">
              <a:buNone/>
            </a:pPr>
            <a:endParaRPr lang="es-CO" sz="2400" dirty="0">
              <a:latin typeface="Arial" pitchFamily="34" charset="0"/>
              <a:cs typeface="Arial" pitchFamily="34" charset="0"/>
            </a:endParaRPr>
          </a:p>
          <a:p>
            <a:pPr algn="just"/>
            <a:r>
              <a:rPr lang="es-ES" sz="2400" dirty="0">
                <a:latin typeface="Arial" pitchFamily="34" charset="0"/>
                <a:cs typeface="Arial" pitchFamily="34" charset="0"/>
              </a:rPr>
              <a:t>En firme la providencia anterior, la evaluación de la investigación disciplinaria se verificará en un plazo máximo de quince (15) días hábiles.</a:t>
            </a:r>
            <a:endParaRPr lang="es-CO" sz="2400" dirty="0">
              <a:latin typeface="Arial" pitchFamily="34" charset="0"/>
              <a:cs typeface="Arial" pitchFamily="34" charset="0"/>
            </a:endParaRPr>
          </a:p>
        </p:txBody>
      </p:sp>
    </p:spTree>
    <p:extLst>
      <p:ext uri="{BB962C8B-B14F-4D97-AF65-F5344CB8AC3E}">
        <p14:creationId xmlns:p14="http://schemas.microsoft.com/office/powerpoint/2010/main" val="2154808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2656"/>
            <a:ext cx="8229600" cy="4389120"/>
          </a:xfrm>
        </p:spPr>
        <p:txBody>
          <a:bodyPr>
            <a:noAutofit/>
          </a:bodyPr>
          <a:lstStyle/>
          <a:p>
            <a:pPr algn="just"/>
            <a:r>
              <a:rPr lang="es-ES" sz="2300" b="1" dirty="0">
                <a:latin typeface="Arial" pitchFamily="34" charset="0"/>
                <a:cs typeface="Arial" pitchFamily="34" charset="0"/>
              </a:rPr>
              <a:t>ARTÍCULO 54. </a:t>
            </a:r>
            <a:r>
              <a:rPr lang="es-ES" sz="2300" i="1" dirty="0">
                <a:latin typeface="Arial" pitchFamily="34" charset="0"/>
                <a:cs typeface="Arial" pitchFamily="34" charset="0"/>
              </a:rPr>
              <a:t>TÉRMINO PROBATORIO</a:t>
            </a:r>
            <a:r>
              <a:rPr lang="es-ES" sz="2300" dirty="0">
                <a:latin typeface="Arial" pitchFamily="34" charset="0"/>
                <a:cs typeface="Arial" pitchFamily="34" charset="0"/>
              </a:rPr>
              <a:t>. El inciso primero del artículo 168 de la Ley 734 de 2002 quedará así</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Vencido el término señalado en el artículo 166, el funcionario competente resolverá sobre las nulidades propuestas y ordenará la práctica de las pruebas que hubieren sido solicitadas, de acuerdo con los criterios de conducencia, pertinencia y necesidad</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b="1" dirty="0">
                <a:latin typeface="Arial" pitchFamily="34" charset="0"/>
                <a:cs typeface="Arial" pitchFamily="34" charset="0"/>
              </a:rPr>
              <a:t>ARTÍCULO 55. </a:t>
            </a:r>
            <a:r>
              <a:rPr lang="es-ES" sz="2300" i="1" dirty="0">
                <a:latin typeface="Arial" pitchFamily="34" charset="0"/>
                <a:cs typeface="Arial" pitchFamily="34" charset="0"/>
              </a:rPr>
              <a:t>TRASLADO PARA ALEGATOS DE CONCLUSIÓN. </a:t>
            </a:r>
            <a:r>
              <a:rPr lang="es-ES" sz="2300" dirty="0">
                <a:latin typeface="Arial" pitchFamily="34" charset="0"/>
                <a:cs typeface="Arial" pitchFamily="34" charset="0"/>
              </a:rPr>
              <a:t>El artículo 169 de la Ley 734 de 2002 quedará así</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Si no hubiere pruebas que practicar o habiéndose practicado las señaladas en la etapa de juicio disciplinario, el funcionario de conocimiento mediante auto de sustanciación notificable ordenará traslado común de diez (10) días para que los sujetos procesales puedan presentar alegatos de conclusión.</a:t>
            </a:r>
            <a:endParaRPr lang="es-CO" sz="2300" dirty="0">
              <a:latin typeface="Arial" pitchFamily="34" charset="0"/>
              <a:cs typeface="Arial" pitchFamily="34" charset="0"/>
            </a:endParaRPr>
          </a:p>
        </p:txBody>
      </p:sp>
    </p:spTree>
    <p:extLst>
      <p:ext uri="{BB962C8B-B14F-4D97-AF65-F5344CB8AC3E}">
        <p14:creationId xmlns:p14="http://schemas.microsoft.com/office/powerpoint/2010/main" val="123291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8229600" cy="4389120"/>
          </a:xfrm>
        </p:spPr>
        <p:txBody>
          <a:bodyPr>
            <a:noAutofit/>
          </a:bodyPr>
          <a:lstStyle/>
          <a:p>
            <a:pPr algn="just"/>
            <a:r>
              <a:rPr lang="es-ES" sz="2300" b="1" dirty="0">
                <a:latin typeface="Arial" pitchFamily="34" charset="0"/>
                <a:cs typeface="Arial" pitchFamily="34" charset="0"/>
              </a:rPr>
              <a:t>ARTÍCULO 56. </a:t>
            </a:r>
            <a:r>
              <a:rPr lang="es-ES" sz="2300" i="1" dirty="0">
                <a:latin typeface="Arial" pitchFamily="34" charset="0"/>
                <a:cs typeface="Arial" pitchFamily="34" charset="0"/>
              </a:rPr>
              <a:t>TÉRMINO PARA FALLAR</a:t>
            </a:r>
            <a:r>
              <a:rPr lang="es-ES" sz="2300" dirty="0">
                <a:latin typeface="Arial" pitchFamily="34" charset="0"/>
                <a:cs typeface="Arial" pitchFamily="34" charset="0"/>
              </a:rPr>
              <a:t>. La Ley 734 de 2002 tendrá un artículo 169A, el cual quedará así</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El funcionario de conocimiento proferirá el fallo dentro de los veinte (20) días hábiles siguientes al vencimiento del término de traslado para presentar alegatos de conclusión</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b="1" dirty="0">
                <a:latin typeface="Arial" pitchFamily="34" charset="0"/>
                <a:cs typeface="Arial" pitchFamily="34" charset="0"/>
              </a:rPr>
              <a:t>ARTÍCULO 57</a:t>
            </a:r>
            <a:r>
              <a:rPr lang="es-ES" sz="2300" b="1" i="1" dirty="0">
                <a:latin typeface="Arial" pitchFamily="34" charset="0"/>
                <a:cs typeface="Arial" pitchFamily="34" charset="0"/>
              </a:rPr>
              <a:t>. </a:t>
            </a:r>
            <a:r>
              <a:rPr lang="es-ES" sz="2300" i="1" dirty="0">
                <a:latin typeface="Arial" pitchFamily="34" charset="0"/>
                <a:cs typeface="Arial" pitchFamily="34" charset="0"/>
              </a:rPr>
              <a:t>APLICACIÓN DEL PROCEDIMIENTO VERBAL</a:t>
            </a:r>
            <a:r>
              <a:rPr lang="es-ES" sz="2300" dirty="0">
                <a:latin typeface="Arial" pitchFamily="34" charset="0"/>
                <a:cs typeface="Arial" pitchFamily="34" charset="0"/>
              </a:rPr>
              <a:t>. El artículo 175 de la Ley 734 de 2002, quedará así</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El procedimiento verbal se adelantará contra los servidores públicos en los casos en que el sujeto disciplinable sea sorprendido en el momento de la comisión de la falta o con elementos, efectos o instrumentos que provengan de la ejecución de la conducta, cuando haya confesión y en todo caso cuando la falta sea leve.</a:t>
            </a:r>
            <a:endParaRPr lang="es-CO" sz="2300" dirty="0">
              <a:latin typeface="Arial" pitchFamily="34" charset="0"/>
              <a:cs typeface="Arial" pitchFamily="34" charset="0"/>
            </a:endParaRPr>
          </a:p>
          <a:p>
            <a:pPr algn="just"/>
            <a:endParaRPr lang="es-CO" sz="2300" dirty="0">
              <a:latin typeface="Arial" pitchFamily="34" charset="0"/>
              <a:cs typeface="Arial" pitchFamily="34" charset="0"/>
            </a:endParaRPr>
          </a:p>
        </p:txBody>
      </p:sp>
    </p:spTree>
    <p:extLst>
      <p:ext uri="{BB962C8B-B14F-4D97-AF65-F5344CB8AC3E}">
        <p14:creationId xmlns:p14="http://schemas.microsoft.com/office/powerpoint/2010/main" val="1402789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80728"/>
            <a:ext cx="8229600" cy="4389120"/>
          </a:xfrm>
        </p:spPr>
        <p:txBody>
          <a:bodyPr>
            <a:noAutofit/>
          </a:bodyPr>
          <a:lstStyle/>
          <a:p>
            <a:pPr algn="just"/>
            <a:r>
              <a:rPr lang="es-ES" sz="2300" dirty="0">
                <a:latin typeface="Arial" pitchFamily="34" charset="0"/>
                <a:cs typeface="Arial" pitchFamily="34" charset="0"/>
              </a:rPr>
              <a:t>También se aplicará el procedimiento verbal para las faltas gravísimas contempladas en el artículo 48 numerales 2, 4, 17, 18, 19, 20, 21, 22, 23, 32, 33, 35, 36, 39, 46, 47, 48, 52, 54, 55, 56, 57, 58, 59 y 62 de esta ley.</a:t>
            </a:r>
            <a:endParaRPr lang="es-CO" sz="2300" dirty="0">
              <a:latin typeface="Arial" pitchFamily="34" charset="0"/>
              <a:cs typeface="Arial" pitchFamily="34" charset="0"/>
            </a:endParaRPr>
          </a:p>
          <a:p>
            <a:pPr marL="0" indent="0" algn="just">
              <a:buNone/>
            </a:pPr>
            <a:endParaRPr lang="es-CO" sz="2300" dirty="0">
              <a:latin typeface="Arial" pitchFamily="34" charset="0"/>
              <a:cs typeface="Arial" pitchFamily="34" charset="0"/>
            </a:endParaRPr>
          </a:p>
          <a:p>
            <a:pPr algn="just"/>
            <a:r>
              <a:rPr lang="es-ES" sz="2300" dirty="0">
                <a:latin typeface="Arial" pitchFamily="34" charset="0"/>
                <a:cs typeface="Arial" pitchFamily="34" charset="0"/>
              </a:rPr>
              <a:t>En los eventos contemplados en los incisos anteriores, se citará a audiencia, en cualquier estado de la actuación, hasta antes de proferir pliego de cargos.</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&lt;Jurisprudencia Vigencia&gt;</a:t>
            </a:r>
            <a:endParaRPr lang="es-CO" sz="2300" dirty="0">
              <a:latin typeface="Arial" pitchFamily="34" charset="0"/>
              <a:cs typeface="Arial" pitchFamily="34" charset="0"/>
            </a:endParaRPr>
          </a:p>
          <a:p>
            <a:pPr marL="0" indent="0" algn="just">
              <a:buNone/>
            </a:pPr>
            <a:endParaRPr lang="es-CO" sz="2300" dirty="0">
              <a:latin typeface="Arial" pitchFamily="34" charset="0"/>
              <a:cs typeface="Arial" pitchFamily="34" charset="0"/>
            </a:endParaRPr>
          </a:p>
          <a:p>
            <a:pPr algn="just"/>
            <a:r>
              <a:rPr lang="es-ES" sz="2300" dirty="0">
                <a:latin typeface="Arial" pitchFamily="34" charset="0"/>
                <a:cs typeface="Arial" pitchFamily="34" charset="0"/>
              </a:rPr>
              <a:t>En todo caso, y cualquiera que fuere el sujeto disciplinable, si al momento de valorar sobre la decisión de apertura de investigación estuvieren dados los requisitos sustanciales para proferir pliego de cargos se citará a </a:t>
            </a:r>
            <a:r>
              <a:rPr lang="es-ES" sz="2300" dirty="0" smtClean="0">
                <a:latin typeface="Arial" pitchFamily="34" charset="0"/>
                <a:cs typeface="Arial" pitchFamily="34" charset="0"/>
              </a:rPr>
              <a:t>audiencia.</a:t>
            </a:r>
            <a:endParaRPr lang="es-CO" sz="2300" dirty="0">
              <a:latin typeface="Arial" pitchFamily="34" charset="0"/>
              <a:cs typeface="Arial" pitchFamily="34" charset="0"/>
            </a:endParaRPr>
          </a:p>
        </p:txBody>
      </p:sp>
    </p:spTree>
    <p:extLst>
      <p:ext uri="{BB962C8B-B14F-4D97-AF65-F5344CB8AC3E}">
        <p14:creationId xmlns:p14="http://schemas.microsoft.com/office/powerpoint/2010/main" val="2154630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04664"/>
            <a:ext cx="8229600" cy="4389120"/>
          </a:xfrm>
        </p:spPr>
        <p:txBody>
          <a:bodyPr>
            <a:noAutofit/>
          </a:bodyPr>
          <a:lstStyle/>
          <a:p>
            <a:pPr algn="just"/>
            <a:r>
              <a:rPr lang="es-ES" sz="2100" b="1" dirty="0">
                <a:latin typeface="Arial" pitchFamily="34" charset="0"/>
                <a:cs typeface="Arial" pitchFamily="34" charset="0"/>
              </a:rPr>
              <a:t>ARTÍCULO 58</a:t>
            </a:r>
            <a:r>
              <a:rPr lang="es-ES" sz="2100" dirty="0">
                <a:latin typeface="Arial" pitchFamily="34" charset="0"/>
                <a:cs typeface="Arial" pitchFamily="34" charset="0"/>
              </a:rPr>
              <a:t>. </a:t>
            </a:r>
            <a:r>
              <a:rPr lang="es-ES" sz="2100" i="1" dirty="0">
                <a:latin typeface="Arial" pitchFamily="34" charset="0"/>
                <a:cs typeface="Arial" pitchFamily="34" charset="0"/>
              </a:rPr>
              <a:t>PROCEDIMIENTO VERBAL</a:t>
            </a:r>
            <a:r>
              <a:rPr lang="es-ES" sz="2100" dirty="0">
                <a:latin typeface="Arial" pitchFamily="34" charset="0"/>
                <a:cs typeface="Arial" pitchFamily="34" charset="0"/>
              </a:rPr>
              <a:t>. El artículo 177 de la Ley 734 de 2002 quedará así</a:t>
            </a:r>
            <a:r>
              <a:rPr lang="es-ES" sz="2100" dirty="0" smtClean="0">
                <a:latin typeface="Arial" pitchFamily="34" charset="0"/>
                <a:cs typeface="Arial" pitchFamily="34" charset="0"/>
              </a:rPr>
              <a:t>:</a:t>
            </a:r>
            <a:endParaRPr lang="es-CO" sz="2100" dirty="0">
              <a:latin typeface="Arial" pitchFamily="34" charset="0"/>
              <a:cs typeface="Arial" pitchFamily="34" charset="0"/>
            </a:endParaRPr>
          </a:p>
          <a:p>
            <a:pPr algn="just"/>
            <a:r>
              <a:rPr lang="es-ES" sz="2100" dirty="0">
                <a:latin typeface="Arial" pitchFamily="34" charset="0"/>
                <a:cs typeface="Arial" pitchFamily="34" charset="0"/>
              </a:rPr>
              <a:t>Calificado el procedimiento a seguir conforme a las normas anteriores, el funcionario competente, mediante auto que debe notificarse personalmente, ordenará adelantar proceso verbal y citará a audiencia al posible responsable</a:t>
            </a:r>
            <a:r>
              <a:rPr lang="es-ES" sz="2100" dirty="0" smtClean="0">
                <a:latin typeface="Arial" pitchFamily="34" charset="0"/>
                <a:cs typeface="Arial" pitchFamily="34" charset="0"/>
              </a:rPr>
              <a:t>.</a:t>
            </a:r>
            <a:endParaRPr lang="es-CO" sz="2100" dirty="0">
              <a:latin typeface="Arial" pitchFamily="34" charset="0"/>
              <a:cs typeface="Arial" pitchFamily="34" charset="0"/>
            </a:endParaRPr>
          </a:p>
          <a:p>
            <a:pPr algn="just"/>
            <a:r>
              <a:rPr lang="es-ES" sz="2100" dirty="0">
                <a:latin typeface="Arial" pitchFamily="34" charset="0"/>
                <a:cs typeface="Arial" pitchFamily="34" charset="0"/>
              </a:rPr>
              <a:t>En el auto que ordena adelantar proceso verbal, debe consignarse la identificación del funcionario cuestionado, el cargo o empleo desempeñado, una relación sucinta de los hechos reputados irregulares y de las normas que los tipifican, la relación de las pruebas tomadas en cuenta y de las que se van a ordenar, lo mismo que la responsabilidad que se estima puede caber al funcionario cuestionado</a:t>
            </a:r>
            <a:r>
              <a:rPr lang="es-ES" sz="2100" dirty="0" smtClean="0">
                <a:latin typeface="Arial" pitchFamily="34" charset="0"/>
                <a:cs typeface="Arial" pitchFamily="34" charset="0"/>
              </a:rPr>
              <a:t>.</a:t>
            </a:r>
            <a:endParaRPr lang="es-CO" sz="2100" dirty="0">
              <a:latin typeface="Arial" pitchFamily="34" charset="0"/>
              <a:cs typeface="Arial" pitchFamily="34" charset="0"/>
            </a:endParaRPr>
          </a:p>
          <a:p>
            <a:pPr algn="just"/>
            <a:r>
              <a:rPr lang="es-ES" sz="2100" dirty="0">
                <a:latin typeface="Arial" pitchFamily="34" charset="0"/>
                <a:cs typeface="Arial" pitchFamily="34" charset="0"/>
              </a:rPr>
              <a:t>&lt;Aparte subrayado CONDICIONALMENTE exequible&gt; La audiencia debe iniciar no antes de cinco (5) ni después de quince (15) días de la fecha del auto que la ordena. Contra esta decisión no procede recurso alguno.</a:t>
            </a:r>
            <a:endParaRPr lang="es-CO" sz="2100" dirty="0">
              <a:latin typeface="Arial" pitchFamily="34" charset="0"/>
              <a:cs typeface="Arial" pitchFamily="34" charset="0"/>
            </a:endParaRPr>
          </a:p>
          <a:p>
            <a:pPr algn="just"/>
            <a:r>
              <a:rPr lang="es-ES" sz="2100" dirty="0">
                <a:latin typeface="Arial" pitchFamily="34" charset="0"/>
                <a:cs typeface="Arial" pitchFamily="34" charset="0"/>
              </a:rPr>
              <a:t>&lt;Jurisprudencia Vigencia&gt;</a:t>
            </a:r>
            <a:endParaRPr lang="es-CO" sz="2100" dirty="0">
              <a:latin typeface="Arial" pitchFamily="34" charset="0"/>
              <a:cs typeface="Arial" pitchFamily="34" charset="0"/>
            </a:endParaRPr>
          </a:p>
          <a:p>
            <a:pPr algn="just"/>
            <a:endParaRPr lang="es-CO" sz="2100" dirty="0">
              <a:latin typeface="Arial" pitchFamily="34" charset="0"/>
              <a:cs typeface="Arial" pitchFamily="34" charset="0"/>
            </a:endParaRPr>
          </a:p>
        </p:txBody>
      </p:sp>
    </p:spTree>
    <p:extLst>
      <p:ext uri="{BB962C8B-B14F-4D97-AF65-F5344CB8AC3E}">
        <p14:creationId xmlns:p14="http://schemas.microsoft.com/office/powerpoint/2010/main" val="4132233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389120"/>
          </a:xfrm>
        </p:spPr>
        <p:txBody>
          <a:bodyPr>
            <a:noAutofit/>
          </a:bodyPr>
          <a:lstStyle/>
          <a:p>
            <a:pPr algn="just"/>
            <a:r>
              <a:rPr lang="es-ES" sz="2100" dirty="0">
                <a:latin typeface="Arial" pitchFamily="34" charset="0"/>
                <a:cs typeface="Arial" pitchFamily="34" charset="0"/>
              </a:rPr>
              <a:t>Al inicio de la audiencia, a la que el investigado puede asistir solo o asistido de abogado, podrá dar su propia versión de los hechos y aportar y solicitar pruebas, las cuales serán practicadas en la misma diligencia, dentro del término improrrogable de tres (3) días. Si no fuere posible hacerlo se suspenderá la audiencia por el término máximo de cinco (5) días y se señalará fecha para la práctica de la prueba o pruebas pendientes.</a:t>
            </a:r>
            <a:endParaRPr lang="es-CO" sz="2100" dirty="0">
              <a:latin typeface="Arial" pitchFamily="34" charset="0"/>
              <a:cs typeface="Arial" pitchFamily="34" charset="0"/>
            </a:endParaRPr>
          </a:p>
          <a:p>
            <a:pPr marL="0" indent="0" algn="just">
              <a:buNone/>
            </a:pPr>
            <a:endParaRPr lang="es-CO" sz="2100" dirty="0">
              <a:latin typeface="Arial" pitchFamily="34" charset="0"/>
              <a:cs typeface="Arial" pitchFamily="34" charset="0"/>
            </a:endParaRPr>
          </a:p>
          <a:p>
            <a:pPr algn="just"/>
            <a:r>
              <a:rPr lang="es-ES" sz="2100" dirty="0">
                <a:latin typeface="Arial" pitchFamily="34" charset="0"/>
                <a:cs typeface="Arial" pitchFamily="34" charset="0"/>
              </a:rPr>
              <a:t>Las pruebas se practicarán conforme se regulan para el proceso ordinario, haciéndolas compatibles con las formas propias del proceso verbal</a:t>
            </a:r>
            <a:r>
              <a:rPr lang="es-ES" sz="2100" dirty="0" smtClean="0">
                <a:latin typeface="Arial" pitchFamily="34" charset="0"/>
                <a:cs typeface="Arial" pitchFamily="34" charset="0"/>
              </a:rPr>
              <a:t>.</a:t>
            </a:r>
          </a:p>
          <a:p>
            <a:pPr marL="0" indent="0" algn="just">
              <a:buNone/>
            </a:pPr>
            <a:endParaRPr lang="es-CO" sz="2100" dirty="0">
              <a:latin typeface="Arial" pitchFamily="34" charset="0"/>
              <a:cs typeface="Arial" pitchFamily="34" charset="0"/>
            </a:endParaRPr>
          </a:p>
          <a:p>
            <a:pPr algn="just"/>
            <a:r>
              <a:rPr lang="es-ES" sz="2100" dirty="0">
                <a:latin typeface="Arial" pitchFamily="34" charset="0"/>
                <a:cs typeface="Arial" pitchFamily="34" charset="0"/>
              </a:rPr>
              <a:t>Podrá ordenarse la práctica de pruebas por comisionado, cuando sea necesario y procedente. La negativa a decretar y practicar pruebas, por inconducentes, impertinentes o superfluas, debe ser motivada.</a:t>
            </a:r>
            <a:endParaRPr lang="es-CO" sz="2100" dirty="0">
              <a:latin typeface="Arial" pitchFamily="34" charset="0"/>
              <a:cs typeface="Arial" pitchFamily="34" charset="0"/>
            </a:endParaRPr>
          </a:p>
          <a:p>
            <a:pPr algn="just"/>
            <a:endParaRPr lang="es-CO" sz="2100" dirty="0">
              <a:latin typeface="Arial" pitchFamily="34" charset="0"/>
              <a:cs typeface="Arial" pitchFamily="34" charset="0"/>
            </a:endParaRPr>
          </a:p>
        </p:txBody>
      </p:sp>
    </p:spTree>
    <p:extLst>
      <p:ext uri="{BB962C8B-B14F-4D97-AF65-F5344CB8AC3E}">
        <p14:creationId xmlns:p14="http://schemas.microsoft.com/office/powerpoint/2010/main" val="1298534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2432" y="836712"/>
            <a:ext cx="8867328" cy="1143000"/>
          </a:xfrm>
        </p:spPr>
        <p:txBody>
          <a:bodyPr>
            <a:noAutofit/>
          </a:bodyPr>
          <a:lstStyle/>
          <a:p>
            <a:pPr algn="ctr"/>
            <a:r>
              <a:rPr lang="es-ES" sz="3200" b="1" dirty="0"/>
              <a:t>MEDIDAS DISCIPLINARIAS PARA LA LUCHA CONTRA LA CORRUPCIÓN.</a:t>
            </a:r>
            <a:r>
              <a:rPr lang="es-CO" sz="3200" dirty="0"/>
              <a:t/>
            </a:r>
            <a:br>
              <a:rPr lang="es-CO" sz="3200" dirty="0"/>
            </a:br>
            <a:endParaRPr lang="es-CO" sz="3200" dirty="0"/>
          </a:p>
        </p:txBody>
      </p:sp>
      <p:sp>
        <p:nvSpPr>
          <p:cNvPr id="3" name="2 Marcador de contenido"/>
          <p:cNvSpPr>
            <a:spLocks noGrp="1"/>
          </p:cNvSpPr>
          <p:nvPr>
            <p:ph idx="1"/>
          </p:nvPr>
        </p:nvSpPr>
        <p:spPr>
          <a:xfrm>
            <a:off x="457200" y="1700808"/>
            <a:ext cx="8229600" cy="4623792"/>
          </a:xfrm>
        </p:spPr>
        <p:txBody>
          <a:bodyPr>
            <a:normAutofit fontScale="55000" lnSpcReduction="20000"/>
          </a:bodyPr>
          <a:lstStyle/>
          <a:p>
            <a:pPr algn="just"/>
            <a:r>
              <a:rPr lang="es-ES" sz="3500" b="1" dirty="0" smtClean="0">
                <a:latin typeface="Arial" pitchFamily="34" charset="0"/>
                <a:cs typeface="Arial" pitchFamily="34" charset="0"/>
              </a:rPr>
              <a:t>ARTÍCULO </a:t>
            </a:r>
            <a:r>
              <a:rPr lang="es-ES" sz="3500" b="1" dirty="0">
                <a:latin typeface="Arial" pitchFamily="34" charset="0"/>
                <a:cs typeface="Arial" pitchFamily="34" charset="0"/>
              </a:rPr>
              <a:t>41. </a:t>
            </a:r>
            <a:r>
              <a:rPr lang="es-ES" sz="3500" i="1" dirty="0">
                <a:latin typeface="Arial" pitchFamily="34" charset="0"/>
                <a:cs typeface="Arial" pitchFamily="34" charset="0"/>
              </a:rPr>
              <a:t>FUNCIONES DISCIPLINARIAS DE LA SALA JURISDICCIONAL DISCIPLINARIA DEL CONSEJO SUPERIOR DE LA JUDICATURA. </a:t>
            </a:r>
            <a:r>
              <a:rPr lang="es-ES" sz="3500" dirty="0">
                <a:latin typeface="Arial" pitchFamily="34" charset="0"/>
                <a:cs typeface="Arial" pitchFamily="34" charset="0"/>
              </a:rPr>
              <a:t>Además de lo previsto en la Constitución Política la Sala Jurisdiccional Disciplinaria del Consejo Superior de la Judicatura o de los Consejos Seccionales según el caso, examinará la conducta y sancionará las faltas de los auxiliares de la Justicia. </a:t>
            </a:r>
            <a:endParaRPr lang="es-ES" sz="3500" dirty="0" smtClean="0">
              <a:latin typeface="Arial" pitchFamily="34" charset="0"/>
              <a:cs typeface="Arial" pitchFamily="34" charset="0"/>
            </a:endParaRPr>
          </a:p>
          <a:p>
            <a:pPr marL="0" indent="0" algn="just">
              <a:buNone/>
            </a:pPr>
            <a:endParaRPr lang="es-CO" sz="3500" dirty="0">
              <a:latin typeface="Arial" pitchFamily="34" charset="0"/>
              <a:cs typeface="Arial" pitchFamily="34" charset="0"/>
            </a:endParaRPr>
          </a:p>
          <a:p>
            <a:pPr algn="just"/>
            <a:r>
              <a:rPr lang="es-ES" sz="3500" b="1" dirty="0">
                <a:latin typeface="Arial" pitchFamily="34" charset="0"/>
                <a:cs typeface="Arial" pitchFamily="34" charset="0"/>
              </a:rPr>
              <a:t>ARTÍCULO 42</a:t>
            </a:r>
            <a:r>
              <a:rPr lang="es-ES" sz="3500" dirty="0">
                <a:latin typeface="Arial" pitchFamily="34" charset="0"/>
                <a:cs typeface="Arial" pitchFamily="34" charset="0"/>
              </a:rPr>
              <a:t>. </a:t>
            </a:r>
            <a:r>
              <a:rPr lang="es-ES" sz="3500" i="1" dirty="0">
                <a:latin typeface="Arial" pitchFamily="34" charset="0"/>
                <a:cs typeface="Arial" pitchFamily="34" charset="0"/>
              </a:rPr>
              <a:t>PODER PREFERENTE DE LA SALA JURISDICCIONAL DISCIPLINARIA DEL CONSEJO SUPERIOR DE LA JUDICATURA. </a:t>
            </a:r>
            <a:r>
              <a:rPr lang="es-ES" sz="3500" dirty="0">
                <a:latin typeface="Arial" pitchFamily="34" charset="0"/>
                <a:cs typeface="Arial" pitchFamily="34" charset="0"/>
              </a:rPr>
              <a:t>La Sala Jurisdiccional Disciplinaria del Consejo Superior de la Judicatura a solicitud de parte u oficiosamente ejercerá el poder preferente jurisdiccional disciplinario, en relación con los procesos que son competencia de sus seccionales, respetando el debido proceso y la doble instancia; igualmente podrá disponer el cambio de radicación de los mismos, en cualquier etapa. </a:t>
            </a:r>
            <a:endParaRPr lang="es-CO" sz="3500" dirty="0">
              <a:latin typeface="Arial" pitchFamily="34" charset="0"/>
              <a:cs typeface="Arial" pitchFamily="34" charset="0"/>
            </a:endParaRPr>
          </a:p>
          <a:p>
            <a:pPr algn="just"/>
            <a:r>
              <a:rPr lang="es-ES" sz="3500" dirty="0">
                <a:latin typeface="Arial" pitchFamily="34" charset="0"/>
                <a:cs typeface="Arial" pitchFamily="34" charset="0"/>
              </a:rPr>
              <a:t>Para el cumplimiento de estas funciones y las de su competencia creará por medio de su reglamento interno las salas de decisión pertinentes”. </a:t>
            </a:r>
            <a:endParaRPr lang="es-CO" sz="3500" dirty="0">
              <a:latin typeface="Arial" pitchFamily="34" charset="0"/>
              <a:cs typeface="Arial" pitchFamily="34" charset="0"/>
            </a:endParaRPr>
          </a:p>
          <a:p>
            <a:pPr algn="just"/>
            <a:endParaRPr lang="es-CO" dirty="0">
              <a:latin typeface="Arial" pitchFamily="34" charset="0"/>
              <a:cs typeface="Arial" pitchFamily="34" charset="0"/>
            </a:endParaRPr>
          </a:p>
        </p:txBody>
      </p:sp>
    </p:spTree>
    <p:extLst>
      <p:ext uri="{BB962C8B-B14F-4D97-AF65-F5344CB8AC3E}">
        <p14:creationId xmlns:p14="http://schemas.microsoft.com/office/powerpoint/2010/main" val="1583948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08720"/>
            <a:ext cx="8229600" cy="4389120"/>
          </a:xfrm>
        </p:spPr>
        <p:txBody>
          <a:bodyPr>
            <a:normAutofit fontScale="92500"/>
          </a:bodyPr>
          <a:lstStyle/>
          <a:p>
            <a:pPr algn="just"/>
            <a:r>
              <a:rPr lang="es-ES" dirty="0">
                <a:latin typeface="Arial" pitchFamily="34" charset="0"/>
                <a:cs typeface="Arial" pitchFamily="34" charset="0"/>
              </a:rPr>
              <a:t>El director del proceso podrá ordenar un receso, por el tiempo que estime indispensable, para que las partes presenten los alegatos de conclusión, el cual será de mínimo tres (3) días y máximo de diez (10) días. De la misma manera podrá proceder en aquellos eventos que no estén previstos y que hagan necesaria tal medida. Contra esta decisión no cabe ningún recurso.</a:t>
            </a:r>
            <a:endParaRPr lang="es-CO" dirty="0">
              <a:latin typeface="Arial" pitchFamily="34" charset="0"/>
              <a:cs typeface="Arial" pitchFamily="34" charset="0"/>
            </a:endParaRPr>
          </a:p>
          <a:p>
            <a:pPr marL="0" indent="0" algn="just">
              <a:buNone/>
            </a:pPr>
            <a:r>
              <a:rPr lang="es-ES" dirty="0">
                <a:latin typeface="Arial" pitchFamily="34" charset="0"/>
                <a:cs typeface="Arial" pitchFamily="34" charset="0"/>
              </a:rPr>
              <a:t> </a:t>
            </a:r>
            <a:endParaRPr lang="es-CO" dirty="0">
              <a:latin typeface="Arial" pitchFamily="34" charset="0"/>
              <a:cs typeface="Arial" pitchFamily="34" charset="0"/>
            </a:endParaRPr>
          </a:p>
          <a:p>
            <a:pPr algn="just"/>
            <a:r>
              <a:rPr lang="es-ES" dirty="0">
                <a:latin typeface="Arial" pitchFamily="34" charset="0"/>
                <a:cs typeface="Arial" pitchFamily="34" charset="0"/>
              </a:rPr>
              <a:t>De la audiencia se levantará acta en la que se consignará sucintamente lo ocurrido en ella. Todas las decisiones se notifican en estrados.</a:t>
            </a:r>
            <a:endParaRPr lang="es-CO" dirty="0">
              <a:latin typeface="Arial" pitchFamily="34" charset="0"/>
              <a:cs typeface="Arial" pitchFamily="34" charset="0"/>
            </a:endParaRPr>
          </a:p>
          <a:p>
            <a:pPr algn="just"/>
            <a:endParaRPr lang="es-CO" dirty="0">
              <a:latin typeface="Arial" pitchFamily="34" charset="0"/>
              <a:cs typeface="Arial" pitchFamily="34" charset="0"/>
            </a:endParaRPr>
          </a:p>
        </p:txBody>
      </p:sp>
    </p:spTree>
    <p:extLst>
      <p:ext uri="{BB962C8B-B14F-4D97-AF65-F5344CB8AC3E}">
        <p14:creationId xmlns:p14="http://schemas.microsoft.com/office/powerpoint/2010/main" val="1362087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2656"/>
            <a:ext cx="8229600" cy="4389120"/>
          </a:xfrm>
        </p:spPr>
        <p:txBody>
          <a:bodyPr>
            <a:noAutofit/>
          </a:bodyPr>
          <a:lstStyle/>
          <a:p>
            <a:pPr algn="just"/>
            <a:r>
              <a:rPr lang="es-ES" sz="2000" b="1" dirty="0">
                <a:latin typeface="Arial" pitchFamily="34" charset="0"/>
                <a:cs typeface="Arial" pitchFamily="34" charset="0"/>
              </a:rPr>
              <a:t>ARTÍCULO 59. </a:t>
            </a:r>
            <a:r>
              <a:rPr lang="es-ES" sz="2000" i="1" dirty="0">
                <a:latin typeface="Arial" pitchFamily="34" charset="0"/>
                <a:cs typeface="Arial" pitchFamily="34" charset="0"/>
              </a:rPr>
              <a:t>RECURSOS</a:t>
            </a:r>
            <a:r>
              <a:rPr lang="es-ES" sz="2000" dirty="0">
                <a:latin typeface="Arial" pitchFamily="34" charset="0"/>
                <a:cs typeface="Arial" pitchFamily="34" charset="0"/>
              </a:rPr>
              <a:t>. El artículo 180 de la Ley 734 de 2002 quedará así</a:t>
            </a:r>
            <a:r>
              <a:rPr lang="es-ES" sz="2000" dirty="0" smtClean="0">
                <a:latin typeface="Arial" pitchFamily="34" charset="0"/>
                <a:cs typeface="Arial" pitchFamily="34" charset="0"/>
              </a:rPr>
              <a:t>:</a:t>
            </a:r>
            <a:endParaRPr lang="es-CO" sz="2000" dirty="0">
              <a:latin typeface="Arial" pitchFamily="34" charset="0"/>
              <a:cs typeface="Arial" pitchFamily="34" charset="0"/>
            </a:endParaRPr>
          </a:p>
          <a:p>
            <a:pPr algn="just"/>
            <a:r>
              <a:rPr lang="es-ES" sz="2000" dirty="0">
                <a:latin typeface="Arial" pitchFamily="34" charset="0"/>
                <a:cs typeface="Arial" pitchFamily="34" charset="0"/>
              </a:rPr>
              <a:t>El recurso de reposición procede contra las decisiones que niegan la práctica de pruebas, las nulidades y la recusación, el cual debe interponerse y sustentarse verbalmente en el momento en que se profiera la decisión. El director del proceso, a continuación, decidirá oral y motivadamente sobre lo planteado en el recurso</a:t>
            </a:r>
            <a:r>
              <a:rPr lang="es-ES" sz="2000" dirty="0" smtClean="0">
                <a:latin typeface="Arial" pitchFamily="34" charset="0"/>
                <a:cs typeface="Arial" pitchFamily="34" charset="0"/>
              </a:rPr>
              <a:t>.</a:t>
            </a:r>
            <a:endParaRPr lang="es-CO" sz="2000" dirty="0">
              <a:latin typeface="Arial" pitchFamily="34" charset="0"/>
              <a:cs typeface="Arial" pitchFamily="34" charset="0"/>
            </a:endParaRPr>
          </a:p>
          <a:p>
            <a:pPr algn="just"/>
            <a:r>
              <a:rPr lang="es-ES" sz="2000" dirty="0">
                <a:latin typeface="Arial" pitchFamily="34" charset="0"/>
                <a:cs typeface="Arial" pitchFamily="34" charset="0"/>
              </a:rPr>
              <a:t>El recurso de apelación cabe contra el auto que niega pruebas, contra el que rechaza la recusación y contra el fallo de primera instancia, debe sustentarse verbalmente en la misma audiencia, una vez proferido y notificado el fallo en estrados. Inmediatamente se decidirá sobre su otorgamiento.</a:t>
            </a:r>
            <a:endParaRPr lang="es-CO" sz="2000" dirty="0">
              <a:latin typeface="Arial" pitchFamily="34" charset="0"/>
              <a:cs typeface="Arial" pitchFamily="34" charset="0"/>
            </a:endParaRPr>
          </a:p>
          <a:p>
            <a:pPr algn="just"/>
            <a:r>
              <a:rPr lang="es-ES" sz="2000" dirty="0">
                <a:latin typeface="Arial" pitchFamily="34" charset="0"/>
                <a:cs typeface="Arial" pitchFamily="34" charset="0"/>
              </a:rPr>
              <a:t>&lt;Jurisprudencia Vigencia</a:t>
            </a:r>
            <a:r>
              <a:rPr lang="es-ES" sz="2000" dirty="0" smtClean="0">
                <a:latin typeface="Arial" pitchFamily="34" charset="0"/>
                <a:cs typeface="Arial" pitchFamily="34" charset="0"/>
              </a:rPr>
              <a:t>&gt;</a:t>
            </a:r>
            <a:endParaRPr lang="es-CO" sz="2000" dirty="0" smtClean="0">
              <a:latin typeface="Arial" pitchFamily="34" charset="0"/>
              <a:cs typeface="Arial" pitchFamily="34" charset="0"/>
            </a:endParaRPr>
          </a:p>
          <a:p>
            <a:pPr algn="just"/>
            <a:r>
              <a:rPr lang="es-ES" sz="2000" dirty="0" smtClean="0">
                <a:latin typeface="Arial" pitchFamily="34" charset="0"/>
                <a:cs typeface="Arial" pitchFamily="34" charset="0"/>
              </a:rPr>
              <a:t>Procede el recurso de reposición cuando el procedimiento sea de única instancia, el cual deberá interponerse y sustentarse una vez se produzca la notificación en estrados, agotado lo cual se decidirá el mismo.</a:t>
            </a:r>
            <a:endParaRPr lang="es-CO" sz="2000" dirty="0" smtClean="0">
              <a:latin typeface="Arial" pitchFamily="34" charset="0"/>
              <a:cs typeface="Arial" pitchFamily="34" charset="0"/>
            </a:endParaRPr>
          </a:p>
          <a:p>
            <a:pPr algn="just"/>
            <a:r>
              <a:rPr lang="es-ES" sz="2000" dirty="0" smtClean="0">
                <a:latin typeface="Arial" pitchFamily="34" charset="0"/>
                <a:cs typeface="Arial" pitchFamily="34" charset="0"/>
              </a:rPr>
              <a:t>Las </a:t>
            </a:r>
            <a:r>
              <a:rPr lang="es-ES" sz="2000" dirty="0">
                <a:latin typeface="Arial" pitchFamily="34" charset="0"/>
                <a:cs typeface="Arial" pitchFamily="34" charset="0"/>
              </a:rPr>
              <a:t>decisiones de segunda instancia se adoptarán conforme al procedimiento escrito.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1106519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620688"/>
            <a:ext cx="8229600" cy="4389120"/>
          </a:xfrm>
        </p:spPr>
        <p:txBody>
          <a:bodyPr>
            <a:noAutofit/>
          </a:bodyPr>
          <a:lstStyle/>
          <a:p>
            <a:pPr algn="just"/>
            <a:r>
              <a:rPr lang="es-ES" sz="2000" dirty="0">
                <a:latin typeface="Arial" pitchFamily="34" charset="0"/>
                <a:cs typeface="Arial" pitchFamily="34" charset="0"/>
              </a:rPr>
              <a:t>De proceder la recusación, el ad quem revocará la decisión y devolverá el proceso para que se tramite por el que sea designado.</a:t>
            </a:r>
            <a:endParaRPr lang="es-CO" sz="2000" dirty="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a:p>
            <a:pPr algn="just"/>
            <a:r>
              <a:rPr lang="es-ES" sz="2000" dirty="0">
                <a:latin typeface="Arial" pitchFamily="34" charset="0"/>
                <a:cs typeface="Arial" pitchFamily="34" charset="0"/>
              </a:rPr>
              <a:t>En caso de revocarse la decisión que negó la práctica de pruebas, el ad quem las decretará y practicará. También podrá decretar de oficio las que estime necesarias para resolver el fondo del asunto, debiendo garantizar el derecho de contradicción.</a:t>
            </a:r>
            <a:endParaRPr lang="es-CO" sz="2000" dirty="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a:p>
            <a:pPr algn="just"/>
            <a:r>
              <a:rPr lang="es-ES" sz="2000" dirty="0">
                <a:latin typeface="Arial" pitchFamily="34" charset="0"/>
                <a:cs typeface="Arial" pitchFamily="34" charset="0"/>
              </a:rPr>
              <a:t>Antes de proferir el fallo, las partes podrán presentar alegatos de conclusión, para lo cual dispondrán de un término de traslado de dos (2) días, contados a partir del día siguiente al de la notificación por estado, que es de un día.</a:t>
            </a:r>
            <a:endParaRPr lang="es-CO" sz="2000" dirty="0">
              <a:latin typeface="Arial" pitchFamily="34" charset="0"/>
              <a:cs typeface="Arial" pitchFamily="34" charset="0"/>
            </a:endParaRPr>
          </a:p>
          <a:p>
            <a:pPr algn="just"/>
            <a:r>
              <a:rPr lang="es-ES" sz="2000" dirty="0">
                <a:latin typeface="Arial" pitchFamily="34" charset="0"/>
                <a:cs typeface="Arial" pitchFamily="34" charset="0"/>
              </a:rPr>
              <a:t>&lt;Jurisprudencia Vigencia&gt;</a:t>
            </a:r>
            <a:endParaRPr lang="es-CO" sz="2000" dirty="0">
              <a:latin typeface="Arial" pitchFamily="34" charset="0"/>
              <a:cs typeface="Arial" pitchFamily="34" charset="0"/>
            </a:endParaRPr>
          </a:p>
          <a:p>
            <a:pPr marL="0" indent="0" algn="just">
              <a:buNone/>
            </a:pPr>
            <a:endParaRPr lang="es-CO" sz="2000" dirty="0">
              <a:latin typeface="Arial" pitchFamily="34" charset="0"/>
              <a:cs typeface="Arial" pitchFamily="34" charset="0"/>
            </a:endParaRPr>
          </a:p>
          <a:p>
            <a:pPr algn="just"/>
            <a:r>
              <a:rPr lang="es-ES" sz="2000" dirty="0">
                <a:latin typeface="Arial" pitchFamily="34" charset="0"/>
                <a:cs typeface="Arial" pitchFamily="34" charset="0"/>
              </a:rPr>
              <a:t>El ad quem dispone de diez (10) días para proferir el fallo de segunda instancia. Este se ampliará en otro tanto si debe ordenar y practicar pruebas.</a:t>
            </a:r>
            <a:endParaRPr lang="es-CO" sz="2000" dirty="0">
              <a:latin typeface="Arial" pitchFamily="34" charset="0"/>
              <a:cs typeface="Arial" pitchFamily="34" charset="0"/>
            </a:endParaRPr>
          </a:p>
          <a:p>
            <a:pPr algn="just"/>
            <a:endParaRPr lang="es-CO" sz="2000" dirty="0">
              <a:latin typeface="Arial" pitchFamily="34" charset="0"/>
              <a:cs typeface="Arial" pitchFamily="34" charset="0"/>
            </a:endParaRPr>
          </a:p>
        </p:txBody>
      </p:sp>
    </p:spTree>
    <p:extLst>
      <p:ext uri="{BB962C8B-B14F-4D97-AF65-F5344CB8AC3E}">
        <p14:creationId xmlns:p14="http://schemas.microsoft.com/office/powerpoint/2010/main" val="2717671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24744"/>
            <a:ext cx="8229600" cy="4389120"/>
          </a:xfrm>
        </p:spPr>
        <p:txBody>
          <a:bodyPr/>
          <a:lstStyle/>
          <a:p>
            <a:pPr algn="just"/>
            <a:r>
              <a:rPr lang="es-ES" b="1" dirty="0">
                <a:latin typeface="Arial" pitchFamily="34" charset="0"/>
                <a:cs typeface="Arial" pitchFamily="34" charset="0"/>
              </a:rPr>
              <a:t>ARTÍCULO 60. </a:t>
            </a:r>
            <a:r>
              <a:rPr lang="es-ES" i="1" dirty="0">
                <a:latin typeface="Arial" pitchFamily="34" charset="0"/>
                <a:cs typeface="Arial" pitchFamily="34" charset="0"/>
              </a:rPr>
              <a:t>PROCEDENCIA DEL PROCEDIMIENTO DISCIPLINARIO ESPECIAL ANTE EL PROCURADOR GENERAL DE LA NACIÓN.</a:t>
            </a:r>
            <a:r>
              <a:rPr lang="es-ES" dirty="0">
                <a:latin typeface="Arial" pitchFamily="34" charset="0"/>
                <a:cs typeface="Arial" pitchFamily="34" charset="0"/>
              </a:rPr>
              <a:t> El artículo 182 de la Ley 734 de 2002 tendrá un inciso segundo, el cual quedará así:</a:t>
            </a:r>
            <a:endParaRPr lang="es-CO" dirty="0">
              <a:latin typeface="Arial" pitchFamily="34" charset="0"/>
              <a:cs typeface="Arial" pitchFamily="34" charset="0"/>
            </a:endParaRPr>
          </a:p>
          <a:p>
            <a:pPr marL="0" indent="0" algn="just">
              <a:buNone/>
            </a:pPr>
            <a:endParaRPr lang="es-CO" dirty="0">
              <a:latin typeface="Arial" pitchFamily="34" charset="0"/>
              <a:cs typeface="Arial" pitchFamily="34" charset="0"/>
            </a:endParaRPr>
          </a:p>
          <a:p>
            <a:pPr algn="just"/>
            <a:r>
              <a:rPr lang="es-ES" dirty="0">
                <a:latin typeface="Arial" pitchFamily="34" charset="0"/>
                <a:cs typeface="Arial" pitchFamily="34" charset="0"/>
              </a:rPr>
              <a:t>El Procurador General de la Nación también podrá aplicar este procedimiento especial para los casos en que su competencia para disciplinar sea en única instancia.</a:t>
            </a:r>
            <a:endParaRPr lang="es-CO" dirty="0">
              <a:latin typeface="Arial" pitchFamily="34" charset="0"/>
              <a:cs typeface="Arial" pitchFamily="34" charset="0"/>
            </a:endParaRPr>
          </a:p>
          <a:p>
            <a:pPr algn="just"/>
            <a:endParaRPr lang="es-CO" dirty="0">
              <a:latin typeface="Arial" pitchFamily="34" charset="0"/>
              <a:cs typeface="Arial" pitchFamily="34" charset="0"/>
            </a:endParaRPr>
          </a:p>
        </p:txBody>
      </p:sp>
    </p:spTree>
    <p:extLst>
      <p:ext uri="{BB962C8B-B14F-4D97-AF65-F5344CB8AC3E}">
        <p14:creationId xmlns:p14="http://schemas.microsoft.com/office/powerpoint/2010/main" val="1651072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67744" y="2967334"/>
            <a:ext cx="4896543" cy="1323439"/>
          </a:xfrm>
          <a:prstGeom prst="rect">
            <a:avLst/>
          </a:prstGeom>
          <a:noFill/>
          <a:effectLst>
            <a:reflection blurRad="6350" stA="50000" endA="300" endPos="55500" dist="101600" dir="5400000" sy="-100000" algn="bl" rotWithShape="0"/>
          </a:effectLst>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Gracias !!</a:t>
            </a:r>
            <a:endParaRPr lang="es-E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90416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836712"/>
            <a:ext cx="8229600" cy="4389120"/>
          </a:xfrm>
        </p:spPr>
        <p:txBody>
          <a:bodyPr>
            <a:noAutofit/>
          </a:bodyPr>
          <a:lstStyle/>
          <a:p>
            <a:pPr algn="just"/>
            <a:r>
              <a:rPr lang="es-ES" sz="2800" b="1" dirty="0">
                <a:latin typeface="Arial" pitchFamily="34" charset="0"/>
                <a:cs typeface="Arial" pitchFamily="34" charset="0"/>
              </a:rPr>
              <a:t>ARTÍCULO </a:t>
            </a:r>
            <a:r>
              <a:rPr lang="es-ES" sz="2800" b="1" dirty="0" smtClean="0">
                <a:latin typeface="Arial" pitchFamily="34" charset="0"/>
                <a:cs typeface="Arial" pitchFamily="34" charset="0"/>
              </a:rPr>
              <a:t>43. </a:t>
            </a:r>
            <a:r>
              <a:rPr lang="es-ES" sz="2800" b="1" i="1" dirty="0" smtClean="0">
                <a:latin typeface="Arial" pitchFamily="34" charset="0"/>
                <a:cs typeface="Arial" pitchFamily="34" charset="0"/>
              </a:rPr>
              <a:t>PROHIBICIÓN </a:t>
            </a:r>
            <a:r>
              <a:rPr lang="es-ES" sz="2800" b="1" i="1" dirty="0">
                <a:latin typeface="Arial" pitchFamily="34" charset="0"/>
                <a:cs typeface="Arial" pitchFamily="34" charset="0"/>
              </a:rPr>
              <a:t>DE REPRESALIAS</a:t>
            </a:r>
            <a:r>
              <a:rPr lang="es-ES" sz="2800" i="1" u="sng" dirty="0">
                <a:latin typeface="Arial" pitchFamily="34" charset="0"/>
                <a:cs typeface="Arial" pitchFamily="34" charset="0"/>
              </a:rPr>
              <a:t>.</a:t>
            </a:r>
            <a:r>
              <a:rPr lang="es-ES" sz="2800" i="1" dirty="0">
                <a:latin typeface="Arial" pitchFamily="34" charset="0"/>
                <a:cs typeface="Arial" pitchFamily="34" charset="0"/>
              </a:rPr>
              <a:t> </a:t>
            </a:r>
            <a:r>
              <a:rPr lang="es-ES" sz="2800" dirty="0">
                <a:latin typeface="Arial" pitchFamily="34" charset="0"/>
                <a:cs typeface="Arial" pitchFamily="34" charset="0"/>
              </a:rPr>
              <a:t>Adiciónese un numeral nuevo al artículo </a:t>
            </a:r>
            <a:r>
              <a:rPr lang="es-ES" sz="2800" dirty="0" smtClean="0">
                <a:latin typeface="Arial" pitchFamily="34" charset="0"/>
                <a:cs typeface="Arial" pitchFamily="34" charset="0"/>
              </a:rPr>
              <a:t>48</a:t>
            </a:r>
            <a:r>
              <a:rPr lang="es-ES" sz="2800" dirty="0">
                <a:latin typeface="Arial" pitchFamily="34" charset="0"/>
                <a:cs typeface="Arial" pitchFamily="34" charset="0"/>
              </a:rPr>
              <a:t> </a:t>
            </a:r>
            <a:r>
              <a:rPr lang="es-ES" sz="2800" dirty="0" smtClean="0">
                <a:latin typeface="Arial" pitchFamily="34" charset="0"/>
                <a:cs typeface="Arial" pitchFamily="34" charset="0"/>
              </a:rPr>
              <a:t>de </a:t>
            </a:r>
            <a:r>
              <a:rPr lang="es-ES" sz="2800" dirty="0">
                <a:latin typeface="Arial" pitchFamily="34" charset="0"/>
                <a:cs typeface="Arial" pitchFamily="34" charset="0"/>
              </a:rPr>
              <a:t>la Ley 734 de 2002, el cual quedará así: </a:t>
            </a:r>
            <a:endParaRPr lang="es-CO" sz="2800" dirty="0">
              <a:latin typeface="Arial" pitchFamily="34" charset="0"/>
              <a:cs typeface="Arial" pitchFamily="34" charset="0"/>
            </a:endParaRPr>
          </a:p>
          <a:p>
            <a:pPr algn="just"/>
            <a:r>
              <a:rPr lang="es-ES" sz="2800" b="1" dirty="0">
                <a:latin typeface="Arial" pitchFamily="34" charset="0"/>
                <a:cs typeface="Arial" pitchFamily="34" charset="0"/>
              </a:rPr>
              <a:t>“Artículo 48. </a:t>
            </a:r>
            <a:r>
              <a:rPr lang="es-ES" sz="2800" b="1" i="1" dirty="0">
                <a:latin typeface="Arial" pitchFamily="34" charset="0"/>
                <a:cs typeface="Arial" pitchFamily="34" charset="0"/>
              </a:rPr>
              <a:t>Faltas Gravísimas</a:t>
            </a:r>
            <a:r>
              <a:rPr lang="es-ES" sz="2800" i="1" dirty="0">
                <a:latin typeface="Arial" pitchFamily="34" charset="0"/>
                <a:cs typeface="Arial" pitchFamily="34" charset="0"/>
              </a:rPr>
              <a:t>. </a:t>
            </a:r>
            <a:r>
              <a:rPr lang="es-ES" sz="2800" dirty="0">
                <a:latin typeface="Arial" pitchFamily="34" charset="0"/>
                <a:cs typeface="Arial" pitchFamily="34" charset="0"/>
              </a:rPr>
              <a:t>Son faltas gravísimas las siguientes:</a:t>
            </a:r>
            <a:endParaRPr lang="es-CO" sz="2800" dirty="0">
              <a:latin typeface="Arial" pitchFamily="34" charset="0"/>
              <a:cs typeface="Arial" pitchFamily="34" charset="0"/>
            </a:endParaRPr>
          </a:p>
          <a:p>
            <a:pPr algn="just"/>
            <a:r>
              <a:rPr lang="es-ES" sz="2800" dirty="0">
                <a:latin typeface="Arial" pitchFamily="34" charset="0"/>
                <a:cs typeface="Arial" pitchFamily="34" charset="0"/>
              </a:rPr>
              <a:t>64. Sin perjuicio de la adopción de las medidas previstas en la Ley </a:t>
            </a:r>
            <a:r>
              <a:rPr lang="es-ES" sz="2800" dirty="0" smtClean="0">
                <a:latin typeface="Arial" pitchFamily="34" charset="0"/>
                <a:cs typeface="Arial" pitchFamily="34" charset="0"/>
              </a:rPr>
              <a:t>1010 </a:t>
            </a:r>
            <a:r>
              <a:rPr lang="es-ES" sz="2800" dirty="0">
                <a:latin typeface="Arial" pitchFamily="34" charset="0"/>
                <a:cs typeface="Arial" pitchFamily="34" charset="0"/>
              </a:rPr>
              <a:t>de 2006, cometer, directa o indirectamente, con ocasión de sus funciones o excediéndose en el ejercicio de ellas, acto arbitrario e injustificado contra otro servidor público que haya denunciado hechos de corrupción”. </a:t>
            </a:r>
            <a:endParaRPr lang="es-CO" sz="2800" dirty="0">
              <a:latin typeface="Arial" pitchFamily="34" charset="0"/>
              <a:cs typeface="Arial" pitchFamily="34" charset="0"/>
            </a:endParaRPr>
          </a:p>
          <a:p>
            <a:pPr algn="just"/>
            <a:endParaRPr lang="es-CO" sz="2800" dirty="0">
              <a:latin typeface="Arial" pitchFamily="34" charset="0"/>
              <a:cs typeface="Arial" pitchFamily="34" charset="0"/>
            </a:endParaRPr>
          </a:p>
        </p:txBody>
      </p:sp>
    </p:spTree>
    <p:extLst>
      <p:ext uri="{BB962C8B-B14F-4D97-AF65-F5344CB8AC3E}">
        <p14:creationId xmlns:p14="http://schemas.microsoft.com/office/powerpoint/2010/main" val="2135699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389120"/>
          </a:xfrm>
        </p:spPr>
        <p:txBody>
          <a:bodyPr>
            <a:noAutofit/>
          </a:bodyPr>
          <a:lstStyle/>
          <a:p>
            <a:pPr algn="just"/>
            <a:r>
              <a:rPr lang="es-ES" sz="2200" b="1" dirty="0">
                <a:latin typeface="Arial" pitchFamily="34" charset="0"/>
                <a:cs typeface="Arial" pitchFamily="34" charset="0"/>
              </a:rPr>
              <a:t>ARTÍCULO 44. </a:t>
            </a:r>
            <a:r>
              <a:rPr lang="es-ES" sz="2200" b="1" i="1" dirty="0">
                <a:latin typeface="Arial" pitchFamily="34" charset="0"/>
                <a:cs typeface="Arial" pitchFamily="34" charset="0"/>
              </a:rPr>
              <a:t>SUJETOS DISCIPLINABLES</a:t>
            </a:r>
            <a:r>
              <a:rPr lang="es-ES" sz="2200" b="1" dirty="0">
                <a:latin typeface="Arial" pitchFamily="34" charset="0"/>
                <a:cs typeface="Arial" pitchFamily="34" charset="0"/>
              </a:rPr>
              <a:t>. </a:t>
            </a:r>
            <a:r>
              <a:rPr lang="es-ES" sz="2200" dirty="0">
                <a:latin typeface="Arial" pitchFamily="34" charset="0"/>
                <a:cs typeface="Arial" pitchFamily="34" charset="0"/>
              </a:rPr>
              <a:t>El artículo 53 de la Ley 734 de 2002, quedará así: </a:t>
            </a:r>
            <a:endParaRPr lang="es-CO" sz="2200" dirty="0">
              <a:latin typeface="Arial" pitchFamily="34" charset="0"/>
              <a:cs typeface="Arial" pitchFamily="34" charset="0"/>
            </a:endParaRPr>
          </a:p>
          <a:p>
            <a:pPr algn="just"/>
            <a:r>
              <a:rPr lang="es-ES" sz="2200" dirty="0">
                <a:latin typeface="Arial" pitchFamily="34" charset="0"/>
                <a:cs typeface="Arial" pitchFamily="34" charset="0"/>
              </a:rPr>
              <a:t>El presente régimen se aplica a los particulares que cumplan labores de interventoría o supervisión en los contratos estatales; también a quienes ejerzan funciones públicas, de manera permanente o transitoria, en lo que tienen que ver con estas, y a quienes administren recursos públicos u oficiales. </a:t>
            </a:r>
            <a:endParaRPr lang="es-CO" sz="2200" dirty="0">
              <a:latin typeface="Arial" pitchFamily="34" charset="0"/>
              <a:cs typeface="Arial" pitchFamily="34" charset="0"/>
            </a:endParaRPr>
          </a:p>
          <a:p>
            <a:pPr algn="just"/>
            <a:r>
              <a:rPr lang="es-ES" sz="2200" dirty="0">
                <a:latin typeface="Arial" pitchFamily="34" charset="0"/>
                <a:cs typeface="Arial" pitchFamily="34" charset="0"/>
              </a:rPr>
              <a:t>Se entiende que ejerce función pública aquel particular que, por disposición legal, acto administrativo, convenio o contrato, realice funciones administrativas o actividades propias de los órganos del Estado, que permiten el cumplimiento de los cometidos estatales, así como el que ejerce la facultad sancionadora del Estado; lo que se acreditará, entre otras manifestaciones, cada vez que ordene o señale conductas, expida actos unilaterales o ejerza poderes coercitivos. </a:t>
            </a:r>
            <a:endParaRPr lang="es-CO" sz="2200" dirty="0">
              <a:latin typeface="Arial" pitchFamily="34" charset="0"/>
              <a:cs typeface="Arial" pitchFamily="34" charset="0"/>
            </a:endParaRPr>
          </a:p>
          <a:p>
            <a:pPr algn="just"/>
            <a:endParaRPr lang="es-CO" sz="2200" dirty="0">
              <a:latin typeface="Arial" pitchFamily="34" charset="0"/>
              <a:cs typeface="Arial" pitchFamily="34" charset="0"/>
            </a:endParaRPr>
          </a:p>
        </p:txBody>
      </p:sp>
    </p:spTree>
    <p:extLst>
      <p:ext uri="{BB962C8B-B14F-4D97-AF65-F5344CB8AC3E}">
        <p14:creationId xmlns:p14="http://schemas.microsoft.com/office/powerpoint/2010/main" val="2117848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389120"/>
          </a:xfrm>
        </p:spPr>
        <p:txBody>
          <a:bodyPr>
            <a:noAutofit/>
          </a:bodyPr>
          <a:lstStyle/>
          <a:p>
            <a:pPr algn="just"/>
            <a:r>
              <a:rPr lang="es-ES" sz="2400" dirty="0">
                <a:latin typeface="Arial" pitchFamily="34" charset="0"/>
                <a:cs typeface="Arial" pitchFamily="34" charset="0"/>
              </a:rPr>
              <a:t>Administran recursos públicos aquellos particulares que recaudan, custodian, liquidan o disponen el uso de rentas parafiscales, de rentas que hacen parte del presupuesto de las entidades públicas o que estas últimas han destinado para su utilización con fines específicos. </a:t>
            </a:r>
            <a:endParaRPr lang="es-CO" sz="2400" dirty="0">
              <a:latin typeface="Arial" pitchFamily="34" charset="0"/>
              <a:cs typeface="Arial" pitchFamily="34" charset="0"/>
            </a:endParaRPr>
          </a:p>
          <a:p>
            <a:pPr algn="just"/>
            <a:r>
              <a:rPr lang="es-ES" sz="2400" dirty="0">
                <a:latin typeface="Arial" pitchFamily="34" charset="0"/>
                <a:cs typeface="Arial" pitchFamily="34" charset="0"/>
              </a:rPr>
              <a:t>No serán disciplinables aquellos particulares que presten servicios públicos, salvo que en ejercicio de dichas actividades desempeñen funciones públicas, evento en el cual resultarán destinatarios de las normas disciplinarias. </a:t>
            </a:r>
            <a:endParaRPr lang="es-CO" sz="2400" dirty="0">
              <a:latin typeface="Arial" pitchFamily="34" charset="0"/>
              <a:cs typeface="Arial" pitchFamily="34" charset="0"/>
            </a:endParaRPr>
          </a:p>
          <a:p>
            <a:pPr algn="just"/>
            <a:r>
              <a:rPr lang="es-ES" sz="2400" dirty="0">
                <a:latin typeface="Arial" pitchFamily="34" charset="0"/>
                <a:cs typeface="Arial" pitchFamily="34" charset="0"/>
              </a:rPr>
              <a:t>Cuando se trate de personas jurídicas la responsabilidad disciplinaria será exigible del representante legal o de los miembros de la Junta Directiva. </a:t>
            </a:r>
            <a:endParaRPr lang="es-CO" sz="2400" dirty="0">
              <a:latin typeface="Arial" pitchFamily="34" charset="0"/>
              <a:cs typeface="Arial" pitchFamily="34" charset="0"/>
            </a:endParaRPr>
          </a:p>
          <a:p>
            <a:endParaRPr lang="es-CO" sz="2400" dirty="0">
              <a:latin typeface="Arial" pitchFamily="34" charset="0"/>
              <a:cs typeface="Arial" pitchFamily="34" charset="0"/>
            </a:endParaRPr>
          </a:p>
        </p:txBody>
      </p:sp>
    </p:spTree>
    <p:extLst>
      <p:ext uri="{BB962C8B-B14F-4D97-AF65-F5344CB8AC3E}">
        <p14:creationId xmlns:p14="http://schemas.microsoft.com/office/powerpoint/2010/main" val="411085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548680"/>
            <a:ext cx="8229600" cy="4389120"/>
          </a:xfrm>
        </p:spPr>
        <p:txBody>
          <a:bodyPr>
            <a:noAutofit/>
          </a:bodyPr>
          <a:lstStyle/>
          <a:p>
            <a:pPr algn="just"/>
            <a:r>
              <a:rPr lang="es-ES" sz="2300" b="1" dirty="0">
                <a:latin typeface="Arial" pitchFamily="34" charset="0"/>
                <a:cs typeface="Arial" pitchFamily="34" charset="0"/>
              </a:rPr>
              <a:t>ARTÍCULO 45. </a:t>
            </a:r>
            <a:r>
              <a:rPr lang="es-ES" sz="2300" i="1" dirty="0">
                <a:latin typeface="Arial" pitchFamily="34" charset="0"/>
                <a:cs typeface="Arial" pitchFamily="34" charset="0"/>
              </a:rPr>
              <a:t>RESPONSABILIDAD DEL INTERVENTOR POR FALTAS GRAVÍSIMAS</a:t>
            </a:r>
            <a:r>
              <a:rPr lang="es-ES" sz="2300" u="sng" dirty="0">
                <a:latin typeface="Arial" pitchFamily="34" charset="0"/>
                <a:cs typeface="Arial" pitchFamily="34" charset="0"/>
              </a:rPr>
              <a:t>.</a:t>
            </a:r>
            <a:r>
              <a:rPr lang="es-ES" sz="2300" dirty="0">
                <a:latin typeface="Arial" pitchFamily="34" charset="0"/>
                <a:cs typeface="Arial" pitchFamily="34" charset="0"/>
              </a:rPr>
              <a:t> </a:t>
            </a:r>
            <a:r>
              <a:rPr lang="es-ES" sz="2300" dirty="0" smtClean="0">
                <a:latin typeface="Arial" pitchFamily="34" charset="0"/>
                <a:cs typeface="Arial" pitchFamily="34" charset="0"/>
              </a:rPr>
              <a:t>Modifíquese </a:t>
            </a:r>
            <a:r>
              <a:rPr lang="es-ES" sz="2300" dirty="0">
                <a:latin typeface="Arial" pitchFamily="34" charset="0"/>
                <a:cs typeface="Arial" pitchFamily="34" charset="0"/>
              </a:rPr>
              <a:t>el numeral 11 del artículo 55 de la Ley 734 de 2002, el cual quedará así: </a:t>
            </a:r>
            <a:endParaRPr lang="es-ES" sz="2300" dirty="0" smtClean="0">
              <a:latin typeface="Arial" pitchFamily="34" charset="0"/>
              <a:cs typeface="Arial" pitchFamily="34" charset="0"/>
            </a:endParaRPr>
          </a:p>
          <a:p>
            <a:pPr marL="0" indent="0" algn="just">
              <a:buNone/>
            </a:pPr>
            <a:endParaRPr lang="es-CO" sz="2300" dirty="0">
              <a:latin typeface="Arial" pitchFamily="34" charset="0"/>
              <a:cs typeface="Arial" pitchFamily="34" charset="0"/>
            </a:endParaRPr>
          </a:p>
          <a:p>
            <a:pPr algn="just"/>
            <a:r>
              <a:rPr lang="es-ES" sz="2200" dirty="0">
                <a:latin typeface="Arial" pitchFamily="34" charset="0"/>
                <a:cs typeface="Arial" pitchFamily="34" charset="0"/>
              </a:rPr>
              <a:t>11. Las consagradas en los numerales 2, 3, 14, 15, 16, 18, 19, 20, 26, 27, 28, 34, 40, 42, 43, 50, 51, 52, 55, 56, y 59, parágrafo 4o, del artículo 48 de esta ley cuando resulten compatibles con la función. </a:t>
            </a:r>
            <a:endParaRPr lang="es-ES" sz="2200" dirty="0" smtClean="0">
              <a:latin typeface="Arial" pitchFamily="34" charset="0"/>
              <a:cs typeface="Arial" pitchFamily="34" charset="0"/>
            </a:endParaRPr>
          </a:p>
          <a:p>
            <a:pPr marL="0" indent="0" algn="just">
              <a:buNone/>
            </a:pPr>
            <a:endParaRPr lang="es-ES" sz="2200" dirty="0" smtClean="0">
              <a:latin typeface="Arial" pitchFamily="34" charset="0"/>
              <a:cs typeface="Arial" pitchFamily="34" charset="0"/>
            </a:endParaRPr>
          </a:p>
          <a:p>
            <a:pPr algn="just"/>
            <a:r>
              <a:rPr lang="es-ES" sz="2200" b="1" dirty="0">
                <a:latin typeface="Arial" pitchFamily="34" charset="0"/>
                <a:cs typeface="Arial" pitchFamily="34" charset="0"/>
              </a:rPr>
              <a:t>ARTÍCULO 46. NOTIFICACIONES</a:t>
            </a:r>
            <a:r>
              <a:rPr lang="es-ES" sz="2200" dirty="0">
                <a:latin typeface="Arial" pitchFamily="34" charset="0"/>
                <a:cs typeface="Arial" pitchFamily="34" charset="0"/>
              </a:rPr>
              <a:t>. El artículo 105 de la Ley 734 de 2002 tendrá un inciso segundo, el cual quedará así:</a:t>
            </a:r>
            <a:endParaRPr lang="es-CO" sz="2200" dirty="0">
              <a:latin typeface="Arial" pitchFamily="34" charset="0"/>
              <a:cs typeface="Arial" pitchFamily="34" charset="0"/>
            </a:endParaRPr>
          </a:p>
          <a:p>
            <a:pPr marL="0" indent="0" algn="just">
              <a:buNone/>
            </a:pPr>
            <a:endParaRPr lang="es-CO" sz="2200" dirty="0">
              <a:latin typeface="Arial" pitchFamily="34" charset="0"/>
              <a:cs typeface="Arial" pitchFamily="34" charset="0"/>
            </a:endParaRPr>
          </a:p>
          <a:p>
            <a:pPr algn="just"/>
            <a:r>
              <a:rPr lang="es-ES" sz="2200" dirty="0">
                <a:latin typeface="Arial" pitchFamily="34" charset="0"/>
                <a:cs typeface="Arial" pitchFamily="34" charset="0"/>
              </a:rPr>
              <a:t>De esta forma se notificarán los autos de cierre de investigación y el que ordene el traslado para alegatos de conclusión.</a:t>
            </a:r>
            <a:endParaRPr lang="es-CO" sz="2200" dirty="0">
              <a:latin typeface="Arial" pitchFamily="34" charset="0"/>
              <a:cs typeface="Arial" pitchFamily="34" charset="0"/>
            </a:endParaRPr>
          </a:p>
          <a:p>
            <a:pPr algn="just"/>
            <a:endParaRPr lang="es-CO" sz="2300" dirty="0">
              <a:latin typeface="Arial" pitchFamily="34" charset="0"/>
              <a:cs typeface="Arial" pitchFamily="34" charset="0"/>
            </a:endParaRPr>
          </a:p>
          <a:p>
            <a:pPr algn="just"/>
            <a:endParaRPr lang="es-CO" sz="2300" dirty="0">
              <a:latin typeface="Arial" pitchFamily="34" charset="0"/>
              <a:cs typeface="Arial" pitchFamily="34" charset="0"/>
            </a:endParaRPr>
          </a:p>
        </p:txBody>
      </p:sp>
    </p:spTree>
    <p:extLst>
      <p:ext uri="{BB962C8B-B14F-4D97-AF65-F5344CB8AC3E}">
        <p14:creationId xmlns:p14="http://schemas.microsoft.com/office/powerpoint/2010/main" val="3837009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76672"/>
            <a:ext cx="8229600" cy="4389120"/>
          </a:xfrm>
        </p:spPr>
        <p:txBody>
          <a:bodyPr>
            <a:noAutofit/>
          </a:bodyPr>
          <a:lstStyle/>
          <a:p>
            <a:pPr algn="just"/>
            <a:r>
              <a:rPr lang="es-ES" sz="2300" b="1" dirty="0">
                <a:latin typeface="Arial" pitchFamily="34" charset="0"/>
                <a:cs typeface="Arial" pitchFamily="34" charset="0"/>
              </a:rPr>
              <a:t>ARTÍCULO 47. </a:t>
            </a:r>
            <a:r>
              <a:rPr lang="es-ES" sz="2300" i="1" dirty="0">
                <a:latin typeface="Arial" pitchFamily="34" charset="0"/>
                <a:cs typeface="Arial" pitchFamily="34" charset="0"/>
              </a:rPr>
              <a:t>PROCEDENCIA DE LA REVOCATORIA DIRECTA</a:t>
            </a:r>
            <a:r>
              <a:rPr lang="es-ES" sz="2300" dirty="0">
                <a:latin typeface="Arial" pitchFamily="34" charset="0"/>
                <a:cs typeface="Arial" pitchFamily="34" charset="0"/>
              </a:rPr>
              <a:t>. El artículo 122 de la Ley 734 quedará así</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Los fallos sancionatorios y autos de archivo podrán ser revocados de oficio o a petición del sancionado, por el Procurador General de la Nación o por quien los profirió. El quejoso podrá solicitar la revocatoria del auto de archivo</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b="1" dirty="0">
                <a:latin typeface="Arial" pitchFamily="34" charset="0"/>
                <a:cs typeface="Arial" pitchFamily="34" charset="0"/>
              </a:rPr>
              <a:t>PARÁGRAFO 1o</a:t>
            </a:r>
            <a:r>
              <a:rPr lang="es-ES" sz="2300" dirty="0">
                <a:latin typeface="Arial" pitchFamily="34" charset="0"/>
                <a:cs typeface="Arial" pitchFamily="34" charset="0"/>
              </a:rPr>
              <a:t>. Cuando se trate de faltas disciplinarias que constituyen violaciones al Derecho Internacional de los Derechos Humanos y del Derecho Internacional Humanitario, procede la revocatoria del fallo absolutorio y del archivo de la actuación por parte del Procurador General de la Nación, de oficio o a petición del quejoso que tenga la calidad de víctima o perjudicado</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b="1" dirty="0">
                <a:latin typeface="Arial" pitchFamily="34" charset="0"/>
                <a:cs typeface="Arial" pitchFamily="34" charset="0"/>
              </a:rPr>
              <a:t>PARÁGRAFO 2o</a:t>
            </a:r>
            <a:r>
              <a:rPr lang="es-ES" sz="2300" dirty="0">
                <a:latin typeface="Arial" pitchFamily="34" charset="0"/>
                <a:cs typeface="Arial" pitchFamily="34" charset="0"/>
              </a:rPr>
              <a:t>. El plazo para proceder a la revocatoria será de tres (3) meses calendario.</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&lt;Jurisprudencia Vigencia&gt;</a:t>
            </a:r>
            <a:endParaRPr lang="es-CO" sz="2300" dirty="0">
              <a:latin typeface="Arial" pitchFamily="34" charset="0"/>
              <a:cs typeface="Arial" pitchFamily="34" charset="0"/>
            </a:endParaRPr>
          </a:p>
          <a:p>
            <a:pPr algn="just"/>
            <a:endParaRPr lang="es-CO" sz="2300" dirty="0">
              <a:latin typeface="Arial" pitchFamily="34" charset="0"/>
              <a:cs typeface="Arial" pitchFamily="34" charset="0"/>
            </a:endParaRPr>
          </a:p>
        </p:txBody>
      </p:sp>
    </p:spTree>
    <p:extLst>
      <p:ext uri="{BB962C8B-B14F-4D97-AF65-F5344CB8AC3E}">
        <p14:creationId xmlns:p14="http://schemas.microsoft.com/office/powerpoint/2010/main" val="3431503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389120"/>
          </a:xfrm>
        </p:spPr>
        <p:txBody>
          <a:bodyPr>
            <a:noAutofit/>
          </a:bodyPr>
          <a:lstStyle/>
          <a:p>
            <a:pPr algn="just"/>
            <a:r>
              <a:rPr lang="es-ES" sz="2300" b="1" dirty="0">
                <a:latin typeface="Arial" pitchFamily="34" charset="0"/>
                <a:cs typeface="Arial" pitchFamily="34" charset="0"/>
              </a:rPr>
              <a:t>ARTÍCULO 48. </a:t>
            </a:r>
            <a:r>
              <a:rPr lang="es-ES" sz="2300" i="1" dirty="0">
                <a:latin typeface="Arial" pitchFamily="34" charset="0"/>
                <a:cs typeface="Arial" pitchFamily="34" charset="0"/>
              </a:rPr>
              <a:t>COMPETENCIA</a:t>
            </a:r>
            <a:r>
              <a:rPr lang="es-ES" sz="2300" dirty="0">
                <a:latin typeface="Arial" pitchFamily="34" charset="0"/>
                <a:cs typeface="Arial" pitchFamily="34" charset="0"/>
              </a:rPr>
              <a:t>. El artículo 123 de la Ley 734 de 2002 quedará así</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Los fallos sancionatorios y autos de archivo podrán ser revocados por el funcionario que los hubiere proferido o por su superior funcional</a:t>
            </a:r>
            <a:r>
              <a:rPr lang="es-ES" sz="2300" dirty="0" smtClean="0">
                <a:latin typeface="Arial" pitchFamily="34" charset="0"/>
                <a:cs typeface="Arial" pitchFamily="34" charset="0"/>
              </a:rPr>
              <a:t>.</a:t>
            </a:r>
            <a:endParaRPr lang="es-CO" sz="2300" dirty="0">
              <a:latin typeface="Arial" pitchFamily="34" charset="0"/>
              <a:cs typeface="Arial" pitchFamily="34" charset="0"/>
            </a:endParaRPr>
          </a:p>
          <a:p>
            <a:pPr algn="just"/>
            <a:r>
              <a:rPr lang="es-ES" sz="2300" b="1" dirty="0">
                <a:latin typeface="Arial" pitchFamily="34" charset="0"/>
                <a:cs typeface="Arial" pitchFamily="34" charset="0"/>
              </a:rPr>
              <a:t>PARÁGRAFO. </a:t>
            </a:r>
            <a:r>
              <a:rPr lang="es-ES" sz="2300" dirty="0">
                <a:latin typeface="Arial" pitchFamily="34" charset="0"/>
                <a:cs typeface="Arial" pitchFamily="34" charset="0"/>
              </a:rPr>
              <a:t>El Procurador General de la Nación podrá revocar de oficio los fallos sancionatorios, los autos de archivo y el fallo absolutorio, en este último evento cuando se trate de faltas disciplinarias que constituyen violaciones del Derecho Internacional de los Derechos Humanos y del Derecho Internacional Humanitario, expedidos por cualquier funcionario de la Procuraduría o autoridad disciplinaria, o asumir directamente el conocimiento de la petición de revocatoria, cuando lo considere necesario, caso en el cual proferirá la decisión correspondiente.</a:t>
            </a:r>
            <a:endParaRPr lang="es-CO" sz="2300" dirty="0">
              <a:latin typeface="Arial" pitchFamily="34" charset="0"/>
              <a:cs typeface="Arial" pitchFamily="34" charset="0"/>
            </a:endParaRPr>
          </a:p>
          <a:p>
            <a:pPr algn="just"/>
            <a:r>
              <a:rPr lang="es-ES" sz="2300" dirty="0">
                <a:latin typeface="Arial" pitchFamily="34" charset="0"/>
                <a:cs typeface="Arial" pitchFamily="34" charset="0"/>
              </a:rPr>
              <a:t>&lt;Jurisprudencia Vigencia&gt;</a:t>
            </a:r>
            <a:endParaRPr lang="es-CO" sz="2300" dirty="0">
              <a:latin typeface="Arial" pitchFamily="34" charset="0"/>
              <a:cs typeface="Arial" pitchFamily="34" charset="0"/>
            </a:endParaRPr>
          </a:p>
          <a:p>
            <a:pPr algn="just"/>
            <a:endParaRPr lang="es-CO" sz="2300" dirty="0">
              <a:latin typeface="Arial" pitchFamily="34" charset="0"/>
              <a:cs typeface="Arial" pitchFamily="34" charset="0"/>
            </a:endParaRPr>
          </a:p>
        </p:txBody>
      </p:sp>
    </p:spTree>
    <p:extLst>
      <p:ext uri="{BB962C8B-B14F-4D97-AF65-F5344CB8AC3E}">
        <p14:creationId xmlns:p14="http://schemas.microsoft.com/office/powerpoint/2010/main" val="800071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836712"/>
            <a:ext cx="8229600" cy="4389120"/>
          </a:xfrm>
        </p:spPr>
        <p:txBody>
          <a:bodyPr>
            <a:noAutofit/>
          </a:bodyPr>
          <a:lstStyle/>
          <a:p>
            <a:pPr algn="just"/>
            <a:r>
              <a:rPr lang="es-ES" sz="2800" b="1" dirty="0">
                <a:latin typeface="Arial" pitchFamily="34" charset="0"/>
                <a:cs typeface="Arial" pitchFamily="34" charset="0"/>
              </a:rPr>
              <a:t>ARTÍCULO 49. </a:t>
            </a:r>
            <a:r>
              <a:rPr lang="es-ES" sz="2800" i="1" dirty="0">
                <a:latin typeface="Arial" pitchFamily="34" charset="0"/>
                <a:cs typeface="Arial" pitchFamily="34" charset="0"/>
              </a:rPr>
              <a:t>CAUSAL DE REVOCACIÓN DE LAS DECISIONES DISCIPLINARIAS.</a:t>
            </a:r>
            <a:r>
              <a:rPr lang="es-ES" sz="2800" dirty="0">
                <a:latin typeface="Arial" pitchFamily="34" charset="0"/>
                <a:cs typeface="Arial" pitchFamily="34" charset="0"/>
              </a:rPr>
              <a:t> El artículo 124 de la Ley 734 de 2002 quedará así</a:t>
            </a:r>
            <a:r>
              <a:rPr lang="es-ES" sz="2800" dirty="0" smtClean="0">
                <a:latin typeface="Arial" pitchFamily="34" charset="0"/>
                <a:cs typeface="Arial" pitchFamily="34" charset="0"/>
              </a:rPr>
              <a:t>:</a:t>
            </a:r>
            <a:endParaRPr lang="es-CO" sz="2800" dirty="0">
              <a:latin typeface="Arial" pitchFamily="34" charset="0"/>
              <a:cs typeface="Arial" pitchFamily="34" charset="0"/>
            </a:endParaRPr>
          </a:p>
          <a:p>
            <a:pPr algn="just"/>
            <a:r>
              <a:rPr lang="es-ES" sz="2800" dirty="0">
                <a:latin typeface="Arial" pitchFamily="34" charset="0"/>
                <a:cs typeface="Arial" pitchFamily="34" charset="0"/>
              </a:rPr>
              <a:t>En los casos referidos por las disposiciones anteriores, los fallos sancionatorios, los autos de archivo y el fallo absolutorio son revocables sólo cuando infrinjan manifiestamente las normas constitucionales, legales o reglamentarias en que deban fundarse. Igualmente cuando con ellos se vulneren o amenacen manifiestamente los derechos fundamentales.</a:t>
            </a:r>
            <a:endParaRPr lang="es-CO" sz="2800" dirty="0">
              <a:latin typeface="Arial" pitchFamily="34" charset="0"/>
              <a:cs typeface="Arial" pitchFamily="34" charset="0"/>
            </a:endParaRPr>
          </a:p>
          <a:p>
            <a:pPr algn="just"/>
            <a:r>
              <a:rPr lang="es-ES" sz="2800" dirty="0">
                <a:latin typeface="Arial" pitchFamily="34" charset="0"/>
                <a:cs typeface="Arial" pitchFamily="34" charset="0"/>
              </a:rPr>
              <a:t>&lt;Jurisprudencia Vigencia&gt;</a:t>
            </a:r>
            <a:endParaRPr lang="es-CO" sz="2800" dirty="0">
              <a:latin typeface="Arial" pitchFamily="34" charset="0"/>
              <a:cs typeface="Arial" pitchFamily="34" charset="0"/>
            </a:endParaRPr>
          </a:p>
          <a:p>
            <a:pPr algn="just"/>
            <a:endParaRPr lang="es-CO" sz="2800" dirty="0">
              <a:latin typeface="Arial" pitchFamily="34" charset="0"/>
              <a:cs typeface="Arial" pitchFamily="34" charset="0"/>
            </a:endParaRPr>
          </a:p>
        </p:txBody>
      </p:sp>
    </p:spTree>
    <p:extLst>
      <p:ext uri="{BB962C8B-B14F-4D97-AF65-F5344CB8AC3E}">
        <p14:creationId xmlns:p14="http://schemas.microsoft.com/office/powerpoint/2010/main" val="5624389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2613</Words>
  <Application>Microsoft Office PowerPoint</Application>
  <PresentationFormat>Presentación en pantalla (4:3)</PresentationFormat>
  <Paragraphs>98</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Flujo</vt:lpstr>
      <vt:lpstr>LEY 1474 </vt:lpstr>
      <vt:lpstr>MEDIDAS DISCIPLINARIAS PARA LA LUCHA CONTRA LA CORRUPCIÓN.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1474 </dc:title>
  <dc:creator>Luffi</dc:creator>
  <cp:lastModifiedBy>Luffi</cp:lastModifiedBy>
  <cp:revision>7</cp:revision>
  <dcterms:created xsi:type="dcterms:W3CDTF">2013-04-08T19:09:42Z</dcterms:created>
  <dcterms:modified xsi:type="dcterms:W3CDTF">2013-04-08T19:55:17Z</dcterms:modified>
</cp:coreProperties>
</file>