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95" r:id="rId30"/>
    <p:sldId id="284" r:id="rId31"/>
    <p:sldId id="286" r:id="rId32"/>
    <p:sldId id="287" r:id="rId33"/>
    <p:sldId id="288" r:id="rId34"/>
    <p:sldId id="289" r:id="rId35"/>
    <p:sldId id="290" r:id="rId36"/>
    <p:sldId id="285" r:id="rId37"/>
    <p:sldId id="291" r:id="rId38"/>
    <p:sldId id="292" r:id="rId39"/>
    <p:sldId id="293" r:id="rId40"/>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21" d="100"/>
          <a:sy n="21" d="100"/>
        </p:scale>
        <p:origin x="-965" y="-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Título"/>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grpSp>
        <p:nvGrpSpPr>
          <p:cNvPr id="2" name="1 Grupo"/>
          <p:cNvGrpSpPr/>
          <p:nvPr/>
        </p:nvGrpSpPr>
        <p:grpSpPr>
          <a:xfrm>
            <a:off x="-3765" y="4953000"/>
            <a:ext cx="9147765"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fld id="{C8F2AF4F-0744-4189-A4AB-68D719A70BD7}" type="datetimeFigureOut">
              <a:rPr lang="es-CO" smtClean="0"/>
              <a:t>29/08/2013</a:t>
            </a:fld>
            <a:endParaRPr lang="es-CO"/>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endParaRPr lang="es-CO"/>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fld id="{63B2DAF2-8F03-4047-B980-3F801FF937A1}" type="slidenum">
              <a:rPr lang="es-CO" smtClean="0"/>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C8F2AF4F-0744-4189-A4AB-68D719A70BD7}" type="datetimeFigureOut">
              <a:rPr lang="es-CO" smtClean="0"/>
              <a:t>29/08/2013</a:t>
            </a:fld>
            <a:endParaRPr lang="es-CO"/>
          </a:p>
        </p:txBody>
      </p:sp>
      <p:sp>
        <p:nvSpPr>
          <p:cNvPr id="5" name="4 Marcador de pie de página"/>
          <p:cNvSpPr>
            <a:spLocks noGrp="1"/>
          </p:cNvSpPr>
          <p:nvPr>
            <p:ph type="ftr" sz="quarter" idx="11"/>
          </p:nvPr>
        </p:nvSpPr>
        <p:spPr/>
        <p:txBody>
          <a:bodyPr/>
          <a:lstStyle>
            <a:extLst/>
          </a:lstStyle>
          <a:p>
            <a:endParaRPr lang="es-CO"/>
          </a:p>
        </p:txBody>
      </p:sp>
      <p:sp>
        <p:nvSpPr>
          <p:cNvPr id="6" name="5 Marcador de número de diapositiva"/>
          <p:cNvSpPr>
            <a:spLocks noGrp="1"/>
          </p:cNvSpPr>
          <p:nvPr>
            <p:ph type="sldNum" sz="quarter" idx="12"/>
          </p:nvPr>
        </p:nvSpPr>
        <p:spPr/>
        <p:txBody>
          <a:bodyPr/>
          <a:lstStyle>
            <a:extLst/>
          </a:lstStyle>
          <a:p>
            <a:fld id="{63B2DAF2-8F03-4047-B980-3F801FF937A1}" type="slidenum">
              <a:rPr lang="es-CO" smtClean="0"/>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C8F2AF4F-0744-4189-A4AB-68D719A70BD7}" type="datetimeFigureOut">
              <a:rPr lang="es-CO" smtClean="0"/>
              <a:t>29/08/2013</a:t>
            </a:fld>
            <a:endParaRPr lang="es-CO"/>
          </a:p>
        </p:txBody>
      </p:sp>
      <p:sp>
        <p:nvSpPr>
          <p:cNvPr id="5" name="4 Marcador de pie de página"/>
          <p:cNvSpPr>
            <a:spLocks noGrp="1"/>
          </p:cNvSpPr>
          <p:nvPr>
            <p:ph type="ftr" sz="quarter" idx="11"/>
          </p:nvPr>
        </p:nvSpPr>
        <p:spPr/>
        <p:txBody>
          <a:bodyPr/>
          <a:lstStyle>
            <a:extLst/>
          </a:lstStyle>
          <a:p>
            <a:endParaRPr lang="es-CO"/>
          </a:p>
        </p:txBody>
      </p:sp>
      <p:sp>
        <p:nvSpPr>
          <p:cNvPr id="6" name="5 Marcador de número de diapositiva"/>
          <p:cNvSpPr>
            <a:spLocks noGrp="1"/>
          </p:cNvSpPr>
          <p:nvPr>
            <p:ph type="sldNum" sz="quarter" idx="12"/>
          </p:nvPr>
        </p:nvSpPr>
        <p:spPr/>
        <p:txBody>
          <a:bodyPr/>
          <a:lstStyle>
            <a:extLst/>
          </a:lstStyle>
          <a:p>
            <a:fld id="{63B2DAF2-8F03-4047-B980-3F801FF937A1}" type="slidenum">
              <a:rPr lang="es-CO" smtClean="0"/>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C8F2AF4F-0744-4189-A4AB-68D719A70BD7}" type="datetimeFigureOut">
              <a:rPr lang="es-CO" smtClean="0"/>
              <a:t>29/08/2013</a:t>
            </a:fld>
            <a:endParaRPr lang="es-CO"/>
          </a:p>
        </p:txBody>
      </p:sp>
      <p:sp>
        <p:nvSpPr>
          <p:cNvPr id="5" name="4 Marcador de pie de página"/>
          <p:cNvSpPr>
            <a:spLocks noGrp="1"/>
          </p:cNvSpPr>
          <p:nvPr>
            <p:ph type="ftr" sz="quarter" idx="11"/>
          </p:nvPr>
        </p:nvSpPr>
        <p:spPr/>
        <p:txBody>
          <a:bodyPr/>
          <a:lstStyle>
            <a:extLst/>
          </a:lstStyle>
          <a:p>
            <a:endParaRPr lang="es-CO"/>
          </a:p>
        </p:txBody>
      </p:sp>
      <p:sp>
        <p:nvSpPr>
          <p:cNvPr id="6" name="5 Marcador de número de diapositiva"/>
          <p:cNvSpPr>
            <a:spLocks noGrp="1"/>
          </p:cNvSpPr>
          <p:nvPr>
            <p:ph type="sldNum" sz="quarter" idx="12"/>
          </p:nvPr>
        </p:nvSpPr>
        <p:spPr/>
        <p:txBody>
          <a:bodyPr/>
          <a:lstStyle>
            <a:extLst/>
          </a:lstStyle>
          <a:p>
            <a:fld id="{63B2DAF2-8F03-4047-B980-3F801FF937A1}" type="slidenum">
              <a:rPr lang="es-CO" smtClean="0"/>
              <a:t>‹Nº›</a:t>
            </a:fld>
            <a:endParaRPr lang="es-CO"/>
          </a:p>
        </p:txBody>
      </p:sp>
      <p:sp>
        <p:nvSpPr>
          <p:cNvPr id="7" name="6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C8F2AF4F-0744-4189-A4AB-68D719A70BD7}" type="datetimeFigureOut">
              <a:rPr lang="es-CO" smtClean="0"/>
              <a:t>29/08/2013</a:t>
            </a:fld>
            <a:endParaRPr lang="es-CO"/>
          </a:p>
        </p:txBody>
      </p:sp>
      <p:sp>
        <p:nvSpPr>
          <p:cNvPr id="5" name="4 Marcador de pie de página"/>
          <p:cNvSpPr>
            <a:spLocks noGrp="1"/>
          </p:cNvSpPr>
          <p:nvPr>
            <p:ph type="ftr" sz="quarter" idx="11"/>
          </p:nvPr>
        </p:nvSpPr>
        <p:spPr/>
        <p:txBody>
          <a:bodyPr/>
          <a:lstStyle>
            <a:extLst/>
          </a:lstStyle>
          <a:p>
            <a:endParaRPr lang="es-CO"/>
          </a:p>
        </p:txBody>
      </p:sp>
      <p:sp>
        <p:nvSpPr>
          <p:cNvPr id="6" name="5 Marcador de número de diapositiva"/>
          <p:cNvSpPr>
            <a:spLocks noGrp="1"/>
          </p:cNvSpPr>
          <p:nvPr>
            <p:ph type="sldNum" sz="quarter" idx="12"/>
          </p:nvPr>
        </p:nvSpPr>
        <p:spPr/>
        <p:txBody>
          <a:bodyPr/>
          <a:lstStyle>
            <a:extLst/>
          </a:lstStyle>
          <a:p>
            <a:fld id="{63B2DAF2-8F03-4047-B980-3F801FF937A1}" type="slidenum">
              <a:rPr lang="es-CO" smtClean="0"/>
              <a:t>‹Nº›</a:t>
            </a:fld>
            <a:endParaRPr lang="es-CO"/>
          </a:p>
        </p:txBody>
      </p:sp>
      <p:sp>
        <p:nvSpPr>
          <p:cNvPr id="7" name="6 Cheurón"/>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Cheurón"/>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C8F2AF4F-0744-4189-A4AB-68D719A70BD7}" type="datetimeFigureOut">
              <a:rPr lang="es-CO" smtClean="0"/>
              <a:t>29/08/2013</a:t>
            </a:fld>
            <a:endParaRPr lang="es-CO"/>
          </a:p>
        </p:txBody>
      </p:sp>
      <p:sp>
        <p:nvSpPr>
          <p:cNvPr id="6" name="5 Marcador de pie de página"/>
          <p:cNvSpPr>
            <a:spLocks noGrp="1"/>
          </p:cNvSpPr>
          <p:nvPr>
            <p:ph type="ftr" sz="quarter" idx="11"/>
          </p:nvPr>
        </p:nvSpPr>
        <p:spPr/>
        <p:txBody>
          <a:bodyPr/>
          <a:lstStyle>
            <a:extLst/>
          </a:lstStyle>
          <a:p>
            <a:endParaRPr lang="es-CO"/>
          </a:p>
        </p:txBody>
      </p:sp>
      <p:sp>
        <p:nvSpPr>
          <p:cNvPr id="7" name="6 Marcador de número de diapositiva"/>
          <p:cNvSpPr>
            <a:spLocks noGrp="1"/>
          </p:cNvSpPr>
          <p:nvPr>
            <p:ph type="sldNum" sz="quarter" idx="12"/>
          </p:nvPr>
        </p:nvSpPr>
        <p:spPr/>
        <p:txBody>
          <a:bodyPr/>
          <a:lstStyle>
            <a:extLst/>
          </a:lstStyle>
          <a:p>
            <a:fld id="{63B2DAF2-8F03-4047-B980-3F801FF937A1}" type="slidenum">
              <a:rPr lang="es-CO" smtClean="0"/>
              <a:t>‹Nº›</a:t>
            </a:fld>
            <a:endParaRPr lang="es-CO"/>
          </a:p>
        </p:txBody>
      </p:sp>
      <p:sp>
        <p:nvSpPr>
          <p:cNvPr id="8" name="7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C8F2AF4F-0744-4189-A4AB-68D719A70BD7}" type="datetimeFigureOut">
              <a:rPr lang="es-CO" smtClean="0"/>
              <a:t>29/08/2013</a:t>
            </a:fld>
            <a:endParaRPr lang="es-CO"/>
          </a:p>
        </p:txBody>
      </p:sp>
      <p:sp>
        <p:nvSpPr>
          <p:cNvPr id="8" name="7 Marcador de pie de página"/>
          <p:cNvSpPr>
            <a:spLocks noGrp="1"/>
          </p:cNvSpPr>
          <p:nvPr>
            <p:ph type="ftr" sz="quarter" idx="11"/>
          </p:nvPr>
        </p:nvSpPr>
        <p:spPr/>
        <p:txBody>
          <a:bodyPr/>
          <a:lstStyle>
            <a:extLst/>
          </a:lstStyle>
          <a:p>
            <a:endParaRPr lang="es-CO"/>
          </a:p>
        </p:txBody>
      </p:sp>
      <p:sp>
        <p:nvSpPr>
          <p:cNvPr id="9" name="8 Marcador de número de diapositiva"/>
          <p:cNvSpPr>
            <a:spLocks noGrp="1"/>
          </p:cNvSpPr>
          <p:nvPr>
            <p:ph type="sldNum" sz="quarter" idx="12"/>
          </p:nvPr>
        </p:nvSpPr>
        <p:spPr/>
        <p:txBody>
          <a:bodyPr/>
          <a:lstStyle>
            <a:extLst/>
          </a:lstStyle>
          <a:p>
            <a:fld id="{63B2DAF2-8F03-4047-B980-3F801FF937A1}" type="slidenum">
              <a:rPr lang="es-CO" smtClean="0"/>
              <a:t>‹Nº›</a:t>
            </a:fld>
            <a:endParaRPr lang="es-CO"/>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extLst/>
          </a:lstStyle>
          <a:p>
            <a:fld id="{C8F2AF4F-0744-4189-A4AB-68D719A70BD7}" type="datetimeFigureOut">
              <a:rPr lang="es-CO" smtClean="0"/>
              <a:t>29/08/2013</a:t>
            </a:fld>
            <a:endParaRPr lang="es-CO"/>
          </a:p>
        </p:txBody>
      </p:sp>
      <p:sp>
        <p:nvSpPr>
          <p:cNvPr id="4" name="3 Marcador de pie de página"/>
          <p:cNvSpPr>
            <a:spLocks noGrp="1"/>
          </p:cNvSpPr>
          <p:nvPr>
            <p:ph type="ftr" sz="quarter" idx="11"/>
          </p:nvPr>
        </p:nvSpPr>
        <p:spPr/>
        <p:txBody>
          <a:bodyPr/>
          <a:lstStyle>
            <a:extLst/>
          </a:lstStyle>
          <a:p>
            <a:endParaRPr lang="es-CO"/>
          </a:p>
        </p:txBody>
      </p:sp>
      <p:sp>
        <p:nvSpPr>
          <p:cNvPr id="5" name="4 Marcador de número de diapositiva"/>
          <p:cNvSpPr>
            <a:spLocks noGrp="1"/>
          </p:cNvSpPr>
          <p:nvPr>
            <p:ph type="sldNum" sz="quarter" idx="12"/>
          </p:nvPr>
        </p:nvSpPr>
        <p:spPr/>
        <p:txBody>
          <a:bodyPr/>
          <a:lstStyle>
            <a:extLst/>
          </a:lstStyle>
          <a:p>
            <a:fld id="{63B2DAF2-8F03-4047-B980-3F801FF937A1}" type="slidenum">
              <a:rPr lang="es-CO" smtClean="0"/>
              <a:t>‹Nº›</a:t>
            </a:fld>
            <a:endParaRPr lang="es-CO"/>
          </a:p>
        </p:txBody>
      </p:sp>
      <p:sp>
        <p:nvSpPr>
          <p:cNvPr id="6" name="5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C8F2AF4F-0744-4189-A4AB-68D719A70BD7}" type="datetimeFigureOut">
              <a:rPr lang="es-CO" smtClean="0"/>
              <a:t>29/08/2013</a:t>
            </a:fld>
            <a:endParaRPr lang="es-CO"/>
          </a:p>
        </p:txBody>
      </p:sp>
      <p:sp>
        <p:nvSpPr>
          <p:cNvPr id="3" name="2 Marcador de pie de página"/>
          <p:cNvSpPr>
            <a:spLocks noGrp="1"/>
          </p:cNvSpPr>
          <p:nvPr>
            <p:ph type="ftr" sz="quarter" idx="11"/>
          </p:nvPr>
        </p:nvSpPr>
        <p:spPr/>
        <p:txBody>
          <a:bodyPr/>
          <a:lstStyle>
            <a:extLst/>
          </a:lstStyle>
          <a:p>
            <a:endParaRPr lang="es-CO"/>
          </a:p>
        </p:txBody>
      </p:sp>
      <p:sp>
        <p:nvSpPr>
          <p:cNvPr id="4" name="3 Marcador de número de diapositiva"/>
          <p:cNvSpPr>
            <a:spLocks noGrp="1"/>
          </p:cNvSpPr>
          <p:nvPr>
            <p:ph type="sldNum" sz="quarter" idx="12"/>
          </p:nvPr>
        </p:nvSpPr>
        <p:spPr/>
        <p:txBody>
          <a:bodyPr/>
          <a:lstStyle>
            <a:extLst/>
          </a:lstStyle>
          <a:p>
            <a:fld id="{63B2DAF2-8F03-4047-B980-3F801FF937A1}" type="slidenum">
              <a:rPr lang="es-CO" smtClean="0"/>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727032" y="6407944"/>
            <a:ext cx="1920240" cy="365760"/>
          </a:xfrm>
        </p:spPr>
        <p:txBody>
          <a:bodyPr/>
          <a:lstStyle>
            <a:extLst/>
          </a:lstStyle>
          <a:p>
            <a:fld id="{C8F2AF4F-0744-4189-A4AB-68D719A70BD7}" type="datetimeFigureOut">
              <a:rPr lang="es-CO" smtClean="0"/>
              <a:t>29/08/2013</a:t>
            </a:fld>
            <a:endParaRPr lang="es-CO"/>
          </a:p>
        </p:txBody>
      </p:sp>
      <p:sp>
        <p:nvSpPr>
          <p:cNvPr id="6" name="5 Marcador de pie de página"/>
          <p:cNvSpPr>
            <a:spLocks noGrp="1"/>
          </p:cNvSpPr>
          <p:nvPr>
            <p:ph type="ftr" sz="quarter" idx="11"/>
          </p:nvPr>
        </p:nvSpPr>
        <p:spPr/>
        <p:txBody>
          <a:bodyPr/>
          <a:lstStyle>
            <a:extLst/>
          </a:lstStyle>
          <a:p>
            <a:endParaRPr lang="es-CO"/>
          </a:p>
        </p:txBody>
      </p:sp>
      <p:sp>
        <p:nvSpPr>
          <p:cNvPr id="7" name="6 Marcador de número de diapositiva"/>
          <p:cNvSpPr>
            <a:spLocks noGrp="1"/>
          </p:cNvSpPr>
          <p:nvPr>
            <p:ph type="sldNum" sz="quarter" idx="12"/>
          </p:nvPr>
        </p:nvSpPr>
        <p:spPr/>
        <p:txBody>
          <a:bodyPr/>
          <a:lstStyle>
            <a:extLst/>
          </a:lstStyle>
          <a:p>
            <a:fld id="{63B2DAF2-8F03-4047-B980-3F801FF937A1}" type="slidenum">
              <a:rPr lang="es-CO" smtClean="0"/>
              <a:t>‹Nº›</a:t>
            </a:fld>
            <a:endParaRPr lang="es-CO"/>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smtClean="0"/>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fld id="{C8F2AF4F-0744-4189-A4AB-68D719A70BD7}" type="datetimeFigureOut">
              <a:rPr lang="es-CO" smtClean="0"/>
              <a:t>29/08/2013</a:t>
            </a:fld>
            <a:endParaRPr lang="es-CO"/>
          </a:p>
        </p:txBody>
      </p:sp>
      <p:sp>
        <p:nvSpPr>
          <p:cNvPr id="6" name="5 Marcador de pie de página"/>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s-CO"/>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fld id="{63B2DAF2-8F03-4047-B980-3F801FF937A1}" type="slidenum">
              <a:rPr lang="es-CO" smtClean="0"/>
              <a:t>‹Nº›</a:t>
            </a:fld>
            <a:endParaRPr lang="es-CO"/>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smtClean="0"/>
              <a:t>Haga clic para modificar el estilo de título del patrón</a:t>
            </a:r>
            <a:endParaRPr kumimoji="0" lang="en-US"/>
          </a:p>
        </p:txBody>
      </p:sp>
      <p:sp>
        <p:nvSpPr>
          <p:cNvPr id="8" name="7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Triángulo rectángulo"/>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Cheurón"/>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Triángulo rectángulo"/>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C8F2AF4F-0744-4189-A4AB-68D719A70BD7}" type="datetimeFigureOut">
              <a:rPr lang="es-CO" smtClean="0"/>
              <a:t>29/08/2013</a:t>
            </a:fld>
            <a:endParaRPr lang="es-CO"/>
          </a:p>
        </p:txBody>
      </p:sp>
      <p:sp>
        <p:nvSpPr>
          <p:cNvPr id="22" name="21 Marcador de pie de página"/>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s-CO"/>
          </a:p>
        </p:txBody>
      </p:sp>
      <p:sp>
        <p:nvSpPr>
          <p:cNvPr id="18" name="17 Marcador de número de diapositiva"/>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3B2DAF2-8F03-4047-B980-3F801FF937A1}" type="slidenum">
              <a:rPr lang="es-CO" smtClean="0"/>
              <a:t>‹Nº›</a:t>
            </a:fld>
            <a:endParaRPr lang="es-CO"/>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115616" y="3573016"/>
            <a:ext cx="7406640" cy="1472184"/>
          </a:xfrm>
        </p:spPr>
        <p:txBody>
          <a:bodyPr>
            <a:normAutofit fontScale="90000"/>
          </a:bodyPr>
          <a:lstStyle/>
          <a:p>
            <a:r>
              <a:rPr lang="es-CO" dirty="0"/>
              <a:t>OBJETIVOS Y ESTRATEGIAS EN LA FIJACIÓN DE </a:t>
            </a:r>
            <a:r>
              <a:rPr lang="es-CO" dirty="0" smtClean="0"/>
              <a:t>HONORARIOS</a:t>
            </a:r>
            <a:r>
              <a:rPr lang="es-CO" dirty="0"/>
              <a:t/>
            </a:r>
            <a:br>
              <a:rPr lang="es-CO" dirty="0"/>
            </a:br>
            <a:endParaRPr lang="es-CO" dirty="0"/>
          </a:p>
        </p:txBody>
      </p:sp>
    </p:spTree>
    <p:extLst>
      <p:ext uri="{BB962C8B-B14F-4D97-AF65-F5344CB8AC3E}">
        <p14:creationId xmlns:p14="http://schemas.microsoft.com/office/powerpoint/2010/main" val="14680051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11560" y="692696"/>
            <a:ext cx="8229600" cy="4525963"/>
          </a:xfrm>
        </p:spPr>
        <p:txBody>
          <a:bodyPr>
            <a:noAutofit/>
          </a:bodyPr>
          <a:lstStyle/>
          <a:p>
            <a:pPr algn="just"/>
            <a:r>
              <a:rPr lang="es-CO" sz="2400" b="1" dirty="0"/>
              <a:t>2.2) desea estar en un área específica</a:t>
            </a:r>
            <a:endParaRPr lang="es-CO" sz="2400" dirty="0"/>
          </a:p>
          <a:p>
            <a:pPr algn="just"/>
            <a:r>
              <a:rPr lang="es-CO" sz="2400" dirty="0"/>
              <a:t>Se presenta cuando el contador independiente o firma, tiene como objetivo manejar empresas de grupos económicos o vinculados entre si, para lo que se deben tener en cuenta las limitaciones impuestas en el código  de ética profesional de los contadores públicos.</a:t>
            </a:r>
          </a:p>
          <a:p>
            <a:pPr algn="just"/>
            <a:r>
              <a:rPr lang="es-CO" sz="2400" dirty="0"/>
              <a:t>Se puede dar, del mismo modo, cuando se desea dominar y especializarse en un área económica, por ejemplo, manejar o asesorar el mayor numero de hoteles o de agencias de viaje, etc. Esto puede hacer que se trate de ingresar con tarifas competitivas para luego obtener retribuciones mayores dada la experiencia.</a:t>
            </a:r>
          </a:p>
          <a:p>
            <a:pPr algn="just"/>
            <a:endParaRPr lang="es-CO" sz="2400" dirty="0"/>
          </a:p>
        </p:txBody>
      </p:sp>
    </p:spTree>
    <p:extLst>
      <p:ext uri="{BB962C8B-B14F-4D97-AF65-F5344CB8AC3E}">
        <p14:creationId xmlns:p14="http://schemas.microsoft.com/office/powerpoint/2010/main" val="40804678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980728"/>
            <a:ext cx="8229600" cy="4525963"/>
          </a:xfrm>
        </p:spPr>
        <p:txBody>
          <a:bodyPr>
            <a:normAutofit lnSpcReduction="10000"/>
          </a:bodyPr>
          <a:lstStyle/>
          <a:p>
            <a:pPr algn="just"/>
            <a:r>
              <a:rPr lang="es-CO" b="1" dirty="0"/>
              <a:t>2.3) Desea obtener mayor experiencia </a:t>
            </a:r>
            <a:endParaRPr lang="es-CO" dirty="0"/>
          </a:p>
          <a:p>
            <a:pPr algn="just"/>
            <a:r>
              <a:rPr lang="es-CO" dirty="0"/>
              <a:t>Cuando el contador o firma solo ha </a:t>
            </a:r>
            <a:r>
              <a:rPr lang="es-CO" dirty="0" smtClean="0"/>
              <a:t>trabajado </a:t>
            </a:r>
            <a:r>
              <a:rPr lang="es-CO" dirty="0"/>
              <a:t>en un área </a:t>
            </a:r>
            <a:r>
              <a:rPr lang="es-CO" dirty="0" smtClean="0"/>
              <a:t>económica </a:t>
            </a:r>
            <a:r>
              <a:rPr lang="es-CO" dirty="0"/>
              <a:t>y decide penetrar o abrir su mercado a otras actividades económicas, por ejemplo, pasar de compañías de servicios a industriales, etc.</a:t>
            </a:r>
          </a:p>
          <a:p>
            <a:pPr algn="just"/>
            <a:r>
              <a:rPr lang="es-CO" dirty="0"/>
              <a:t>Tendrá muy presente los precios de la competencia, e incluso, en algunos casos, podría pensarse en nuevos y novedosos servicios, que impliquen valor agregado para el servicio tradicional.</a:t>
            </a:r>
          </a:p>
        </p:txBody>
      </p:sp>
    </p:spTree>
    <p:extLst>
      <p:ext uri="{BB962C8B-B14F-4D97-AF65-F5344CB8AC3E}">
        <p14:creationId xmlns:p14="http://schemas.microsoft.com/office/powerpoint/2010/main" val="36553094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39552" y="692696"/>
            <a:ext cx="8229600" cy="4525963"/>
          </a:xfrm>
        </p:spPr>
        <p:txBody>
          <a:bodyPr>
            <a:normAutofit fontScale="92500"/>
          </a:bodyPr>
          <a:lstStyle/>
          <a:p>
            <a:pPr algn="just"/>
            <a:r>
              <a:rPr lang="es-CO" b="1" dirty="0"/>
              <a:t>3) DESCREMADO DEL </a:t>
            </a:r>
            <a:r>
              <a:rPr lang="es-CO" b="1" dirty="0" smtClean="0"/>
              <a:t>MERCADO</a:t>
            </a:r>
          </a:p>
          <a:p>
            <a:pPr algn="just"/>
            <a:endParaRPr lang="es-CO" dirty="0"/>
          </a:p>
          <a:p>
            <a:pPr algn="just"/>
            <a:r>
              <a:rPr lang="es-CO" dirty="0"/>
              <a:t>Ocurre con contadores o firmas que, dada su trayectoria, especialización o relaciones, deciden tomar este como su objetivo y consiste en obtener el máximo de ingresos de un numero reducido de clientes, lo que implica cobrar honorarios relativamente altos, limitando con ello el acceso de clientes y dedicando sus esfuerzos a un determinado segmento donde es posible descremar el mercado.</a:t>
            </a:r>
          </a:p>
          <a:p>
            <a:pPr algn="just"/>
            <a:endParaRPr lang="es-CO" dirty="0"/>
          </a:p>
        </p:txBody>
      </p:sp>
    </p:spTree>
    <p:extLst>
      <p:ext uri="{BB962C8B-B14F-4D97-AF65-F5344CB8AC3E}">
        <p14:creationId xmlns:p14="http://schemas.microsoft.com/office/powerpoint/2010/main" val="10904623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39552" y="836712"/>
            <a:ext cx="8229600" cy="4525963"/>
          </a:xfrm>
        </p:spPr>
        <p:txBody>
          <a:bodyPr>
            <a:noAutofit/>
          </a:bodyPr>
          <a:lstStyle/>
          <a:p>
            <a:pPr algn="just"/>
            <a:r>
              <a:rPr lang="es-CO" sz="2000" b="1" dirty="0"/>
              <a:t>4) AMPLIACIÓN DEL </a:t>
            </a:r>
            <a:r>
              <a:rPr lang="es-CO" sz="2000" b="1" dirty="0" smtClean="0"/>
              <a:t>MERCADO</a:t>
            </a:r>
          </a:p>
          <a:p>
            <a:pPr algn="just"/>
            <a:endParaRPr lang="es-CO" sz="2000" dirty="0"/>
          </a:p>
          <a:p>
            <a:pPr algn="just"/>
            <a:r>
              <a:rPr lang="es-CO" sz="2000" dirty="0"/>
              <a:t>Sucede cuando un contador o firma, teniendo un mercado estable, toma como objetivo el de ampliar su mercado, el que puede obedecer a varias circunstancias, entre ellas:</a:t>
            </a:r>
          </a:p>
          <a:p>
            <a:pPr algn="just"/>
            <a:r>
              <a:rPr lang="es-CO" sz="2000" dirty="0"/>
              <a:t>-Va a aplicar nueva tecnología.</a:t>
            </a:r>
          </a:p>
          <a:p>
            <a:pPr algn="just"/>
            <a:r>
              <a:rPr lang="es-CO" sz="2000" dirty="0"/>
              <a:t>-Se fusiono con otra compañía.</a:t>
            </a:r>
          </a:p>
          <a:p>
            <a:pPr algn="just"/>
            <a:r>
              <a:rPr lang="es-CO" sz="2000" dirty="0"/>
              <a:t>-Ingresaron nuevos socios. </a:t>
            </a:r>
          </a:p>
          <a:p>
            <a:pPr algn="just"/>
            <a:r>
              <a:rPr lang="es-CO" sz="2000" dirty="0"/>
              <a:t>-</a:t>
            </a:r>
            <a:r>
              <a:rPr lang="es-CO" sz="2000" dirty="0" smtClean="0"/>
              <a:t>Ingresó </a:t>
            </a:r>
            <a:r>
              <a:rPr lang="es-CO" sz="2000" dirty="0"/>
              <a:t>personal experto en determinada área. </a:t>
            </a:r>
          </a:p>
          <a:p>
            <a:pPr algn="just"/>
            <a:r>
              <a:rPr lang="es-CO" sz="2000" dirty="0"/>
              <a:t>-Se decidió crecer la compañía. </a:t>
            </a:r>
          </a:p>
          <a:p>
            <a:pPr algn="just"/>
            <a:r>
              <a:rPr lang="es-CO" sz="2000" dirty="0"/>
              <a:t>Para lo que deberá aplicar las distintas estrategias de mercadeo, donde, además de precios competitivos, debería dar gran importancia a los valores agregados que ofrezca, siempre teniendo como base fundamental el desarrollo ético de la relación entre los clientes y los colegas.</a:t>
            </a:r>
          </a:p>
        </p:txBody>
      </p:sp>
    </p:spTree>
    <p:extLst>
      <p:ext uri="{BB962C8B-B14F-4D97-AF65-F5344CB8AC3E}">
        <p14:creationId xmlns:p14="http://schemas.microsoft.com/office/powerpoint/2010/main" val="2440822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620688"/>
            <a:ext cx="8229600" cy="4525963"/>
          </a:xfrm>
        </p:spPr>
        <p:txBody>
          <a:bodyPr>
            <a:noAutofit/>
          </a:bodyPr>
          <a:lstStyle/>
          <a:p>
            <a:pPr algn="just"/>
            <a:r>
              <a:rPr lang="es-CO" sz="1800" dirty="0"/>
              <a:t> </a:t>
            </a:r>
            <a:r>
              <a:rPr lang="es-CO" sz="1800" b="1" dirty="0"/>
              <a:t>5) SATISFACCIÓN</a:t>
            </a:r>
            <a:endParaRPr lang="es-CO" sz="1800" dirty="0"/>
          </a:p>
          <a:p>
            <a:pPr algn="just"/>
            <a:r>
              <a:rPr lang="es-CO" sz="1800" dirty="0"/>
              <a:t>Se puede dar por diferentes razones, entre ellas:</a:t>
            </a:r>
          </a:p>
          <a:p>
            <a:pPr algn="just"/>
            <a:r>
              <a:rPr lang="es-CO" sz="1800" dirty="0"/>
              <a:t>-Se desea solo el reconocimiento profesional.  </a:t>
            </a:r>
          </a:p>
          <a:p>
            <a:pPr algn="just"/>
            <a:r>
              <a:rPr lang="es-CO" sz="1800" dirty="0"/>
              <a:t>-Se trabaja por amor a la profesión. </a:t>
            </a:r>
          </a:p>
          <a:p>
            <a:pPr algn="just"/>
            <a:r>
              <a:rPr lang="es-CO" sz="1800" dirty="0"/>
              <a:t>-Se desea recibir solo lo justo para vivir y sostenerse dignamente. </a:t>
            </a:r>
          </a:p>
          <a:p>
            <a:pPr algn="just"/>
            <a:r>
              <a:rPr lang="es-CO" sz="1800" dirty="0"/>
              <a:t> Se presenta cuando al contador independiente o la firma u organización de contadores, les interesa mas el reconocimiento profesional que el mismo honorario como compensación de su trabajo, el que esperan que sea el justo para cubrir  sus costos y gastos y poder vivir confortablemente.</a:t>
            </a:r>
          </a:p>
          <a:p>
            <a:pPr algn="just"/>
            <a:r>
              <a:rPr lang="es-CO" sz="1800" dirty="0"/>
              <a:t> Pero también se puede dar cuando el profesional es mediocre, pasivo, sin horizonte, y temeroso del mercado, que por no sentirse capaz para obtener nuevos mercados o por no estar seguros de sus capacidades, decide quedarse con sus clientes de toda la vida, así estos no den mas que para vivir y sostenerse dignamente. En este tipo de colegas el progreso, el desarrollo, el crecimiento, son palabras ajenas a su voluntad, hecho que va de la mano con una nula capacitación, factor que baja el nivel e imagen de la profesión ante la sociedad.</a:t>
            </a:r>
          </a:p>
          <a:p>
            <a:pPr algn="just"/>
            <a:endParaRPr lang="es-CO" sz="1800" dirty="0"/>
          </a:p>
        </p:txBody>
      </p:sp>
    </p:spTree>
    <p:extLst>
      <p:ext uri="{BB962C8B-B14F-4D97-AF65-F5344CB8AC3E}">
        <p14:creationId xmlns:p14="http://schemas.microsoft.com/office/powerpoint/2010/main" val="5891157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836712"/>
            <a:ext cx="8229600" cy="4525963"/>
          </a:xfrm>
        </p:spPr>
        <p:txBody>
          <a:bodyPr>
            <a:normAutofit fontScale="92500" lnSpcReduction="10000"/>
          </a:bodyPr>
          <a:lstStyle/>
          <a:p>
            <a:r>
              <a:rPr lang="es-CO" b="1" dirty="0"/>
              <a:t>ESTRATEGIAS DE LA FIJACIÓN DE </a:t>
            </a:r>
            <a:r>
              <a:rPr lang="es-CO" b="1" dirty="0" smtClean="0"/>
              <a:t>HONORARIOS</a:t>
            </a:r>
          </a:p>
          <a:p>
            <a:pPr marL="109728" indent="0">
              <a:buNone/>
            </a:pPr>
            <a:endParaRPr lang="es-CO" dirty="0"/>
          </a:p>
          <a:p>
            <a:r>
              <a:rPr lang="es-CO" dirty="0"/>
              <a:t> Existen dos elementos claves o determinantes para definir una estrategia de honorarios, ellos son: </a:t>
            </a:r>
          </a:p>
          <a:p>
            <a:r>
              <a:rPr lang="es-CO" dirty="0" smtClean="0"/>
              <a:t>El </a:t>
            </a:r>
            <a:r>
              <a:rPr lang="es-CO" dirty="0"/>
              <a:t>nivel promedio de honorarios.</a:t>
            </a:r>
          </a:p>
          <a:p>
            <a:r>
              <a:rPr lang="es-CO" dirty="0" smtClean="0"/>
              <a:t>El </a:t>
            </a:r>
            <a:r>
              <a:rPr lang="es-CO" dirty="0"/>
              <a:t>enfoque de presentación de los honorarios. </a:t>
            </a:r>
          </a:p>
          <a:p>
            <a:r>
              <a:rPr lang="es-CO" dirty="0"/>
              <a:t> Todo contador o firma de contadores necesita definir el rango de sus honorarios, es decir, que tan altos o tan bajos son y como los quiere presentar ante sus clientes.</a:t>
            </a:r>
          </a:p>
          <a:p>
            <a:endParaRPr lang="es-CO" dirty="0"/>
          </a:p>
        </p:txBody>
      </p:sp>
    </p:spTree>
    <p:extLst>
      <p:ext uri="{BB962C8B-B14F-4D97-AF65-F5344CB8AC3E}">
        <p14:creationId xmlns:p14="http://schemas.microsoft.com/office/powerpoint/2010/main" val="18127740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260648"/>
            <a:ext cx="8229600" cy="4525963"/>
          </a:xfrm>
        </p:spPr>
        <p:txBody>
          <a:bodyPr>
            <a:noAutofit/>
          </a:bodyPr>
          <a:lstStyle/>
          <a:p>
            <a:pPr algn="just"/>
            <a:r>
              <a:rPr lang="es-CO" sz="2400" b="1" dirty="0"/>
              <a:t>1) SELECCIÓN DE UN NIVEL PROMEDIO DE HONORARIOS </a:t>
            </a:r>
            <a:endParaRPr lang="es-CO" sz="2400" b="1" dirty="0" smtClean="0"/>
          </a:p>
          <a:p>
            <a:pPr algn="just"/>
            <a:endParaRPr lang="es-CO" sz="2400" dirty="0"/>
          </a:p>
          <a:p>
            <a:pPr algn="just"/>
            <a:r>
              <a:rPr lang="es-CO" sz="2400" dirty="0"/>
              <a:t>Un contador independiente o una firma de contadores necesitan dimensionar sus costos y gastos, lo que permite que los clientes potenciales los consideren como costosos, baratos o en el promedio del mercado.</a:t>
            </a:r>
          </a:p>
          <a:p>
            <a:pPr algn="just"/>
            <a:r>
              <a:rPr lang="es-CO" sz="2400" dirty="0"/>
              <a:t> Desde luego, hay que tener presente que cuando se nace al mercado con tarifas de honorarios muy bajas, es difícil llegar a un futuro a obtener unos ingresos aceptables, dado que recae sobre estos profesionales o firmas el dicho o pensamiento popular “que lo barato sale caro”, es decir, se asocia lo barato con mala calidad, aunque esta no sea la realidad, ya el mal esta hecho.</a:t>
            </a:r>
          </a:p>
          <a:p>
            <a:pPr algn="just"/>
            <a:endParaRPr lang="es-CO" sz="2400" dirty="0"/>
          </a:p>
        </p:txBody>
      </p:sp>
    </p:spTree>
    <p:extLst>
      <p:ext uri="{BB962C8B-B14F-4D97-AF65-F5344CB8AC3E}">
        <p14:creationId xmlns:p14="http://schemas.microsoft.com/office/powerpoint/2010/main" val="40833484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11560" y="476672"/>
            <a:ext cx="8229600" cy="4525963"/>
          </a:xfrm>
        </p:spPr>
        <p:txBody>
          <a:bodyPr>
            <a:noAutofit/>
          </a:bodyPr>
          <a:lstStyle/>
          <a:p>
            <a:pPr algn="just"/>
            <a:r>
              <a:rPr lang="es-CO" sz="2000" dirty="0"/>
              <a:t>De otra parte, un objetivo de penetración de mercado, es </a:t>
            </a:r>
            <a:r>
              <a:rPr lang="es-CO" sz="2000" dirty="0" smtClean="0"/>
              <a:t>obvio, </a:t>
            </a:r>
            <a:r>
              <a:rPr lang="es-CO" sz="2000" dirty="0"/>
              <a:t>siempre vendrá  asociado a una tarifa de honorarios básicos, en tanto que una selección del objetivo de descremado del mercado por lo general esta asociado con unos honorarios altos.</a:t>
            </a:r>
          </a:p>
          <a:p>
            <a:pPr algn="just"/>
            <a:r>
              <a:rPr lang="es-CO" sz="2000" dirty="0" smtClean="0"/>
              <a:t>Los </a:t>
            </a:r>
            <a:r>
              <a:rPr lang="es-CO" sz="2000" dirty="0"/>
              <a:t>objetivos de incremento de utilidades y el de satisfacción, requerirán de unos honorarios promedio que surtan el efecto esperado, lo que presenta sus dificultades, toda vez que como se ha venido mencionando requiere de la combinación de varios factores. Entre otras, puede suceder que los honorarios altos den el resultado esperado en tanto que se asocien con buena calidad, y en otros, el resultado puede estar dado por honorarios </a:t>
            </a:r>
            <a:r>
              <a:rPr lang="es-CO" sz="2000" dirty="0" smtClean="0"/>
              <a:t>básicos </a:t>
            </a:r>
            <a:r>
              <a:rPr lang="es-CO" sz="2000" dirty="0"/>
              <a:t>que permitan mayor número de clientes; es decir el éxito en la selección de un nivel promedio optimo de honorarios, depende de la calidad del estudio de los clientes potenciales.</a:t>
            </a:r>
          </a:p>
          <a:p>
            <a:pPr algn="just"/>
            <a:endParaRPr lang="es-CO" sz="2000" dirty="0"/>
          </a:p>
        </p:txBody>
      </p:sp>
    </p:spTree>
    <p:extLst>
      <p:ext uri="{BB962C8B-B14F-4D97-AF65-F5344CB8AC3E}">
        <p14:creationId xmlns:p14="http://schemas.microsoft.com/office/powerpoint/2010/main" val="8372973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r>
              <a:rPr lang="es-CO" dirty="0"/>
              <a:t>Por lo tanto, es bueno destacar que existen tres métodos básicos para determinar un promedio de honorarios:</a:t>
            </a:r>
          </a:p>
          <a:p>
            <a:r>
              <a:rPr lang="es-CO" dirty="0"/>
              <a:t>-Métodos orientados hacia el </a:t>
            </a:r>
            <a:r>
              <a:rPr lang="es-CO" dirty="0" smtClean="0"/>
              <a:t>costo. </a:t>
            </a:r>
            <a:endParaRPr lang="es-CO" dirty="0"/>
          </a:p>
          <a:p>
            <a:r>
              <a:rPr lang="es-CO" dirty="0"/>
              <a:t>-Métodos orientados hacia la </a:t>
            </a:r>
            <a:r>
              <a:rPr lang="es-CO" dirty="0" smtClean="0"/>
              <a:t>demanda. </a:t>
            </a:r>
            <a:endParaRPr lang="es-CO" dirty="0"/>
          </a:p>
          <a:p>
            <a:r>
              <a:rPr lang="es-CO" dirty="0"/>
              <a:t>-Métodos orientados hacia la </a:t>
            </a:r>
            <a:r>
              <a:rPr lang="es-CO" dirty="0" smtClean="0"/>
              <a:t>competencia.</a:t>
            </a:r>
            <a:endParaRPr lang="es-CO" dirty="0"/>
          </a:p>
          <a:p>
            <a:r>
              <a:rPr lang="es-CO" dirty="0"/>
              <a:t>Estos serán analizados  a continuación, para definir la conveniencia o no de su aplicación para un caso en especial.</a:t>
            </a:r>
          </a:p>
          <a:p>
            <a:endParaRPr lang="es-CO" dirty="0"/>
          </a:p>
        </p:txBody>
      </p:sp>
    </p:spTree>
    <p:extLst>
      <p:ext uri="{BB962C8B-B14F-4D97-AF65-F5344CB8AC3E}">
        <p14:creationId xmlns:p14="http://schemas.microsoft.com/office/powerpoint/2010/main" val="38822341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260648"/>
            <a:ext cx="8229600" cy="4525963"/>
          </a:xfrm>
        </p:spPr>
        <p:txBody>
          <a:bodyPr>
            <a:noAutofit/>
          </a:bodyPr>
          <a:lstStyle/>
          <a:p>
            <a:pPr algn="just"/>
            <a:r>
              <a:rPr lang="es-CO" sz="2400" b="1" dirty="0"/>
              <a:t>1.1) Método orientando hacia el costo </a:t>
            </a:r>
            <a:endParaRPr lang="es-CO" sz="2800" b="1" dirty="0"/>
          </a:p>
          <a:p>
            <a:pPr algn="just"/>
            <a:r>
              <a:rPr lang="es-CO" sz="2400" dirty="0"/>
              <a:t>Este método tiende a ser utilizado por contadores y firmas cuyo objetivo es la satisfacción; es decir, solo requieren los ingresos necesarios para cubrir sus necesidades y vivir dignamente.</a:t>
            </a:r>
          </a:p>
          <a:p>
            <a:pPr algn="just"/>
            <a:r>
              <a:rPr lang="es-CO" sz="2400" dirty="0"/>
              <a:t>Este método implica definir con </a:t>
            </a:r>
            <a:r>
              <a:rPr lang="es-CO" sz="2400" dirty="0" smtClean="0"/>
              <a:t>claridad </a:t>
            </a:r>
            <a:r>
              <a:rPr lang="es-CO" sz="2400" dirty="0"/>
              <a:t>cual es el monto de los costos fijos y variable de la firma </a:t>
            </a:r>
            <a:r>
              <a:rPr lang="es-CO" sz="2400" dirty="0" smtClean="0"/>
              <a:t>de </a:t>
            </a:r>
            <a:r>
              <a:rPr lang="es-CO" sz="2400" dirty="0"/>
              <a:t>contadores y basado en ellos se determina el monto en que incurrirá en el servicio a prestar, definiendo de esta manera unos honorarios que involucran una utilidad especifica. Por lo general las firmas que utilizan este método ya poseen unos factores de costo y otros de margen de utilidad que traducen a hora o día por funcionario, lo que hace que la determinación del honorario para un trabajo en especial no requiera de grandes estudios.</a:t>
            </a:r>
          </a:p>
          <a:p>
            <a:pPr algn="just"/>
            <a:endParaRPr lang="es-CO" sz="2400" dirty="0"/>
          </a:p>
        </p:txBody>
      </p:sp>
    </p:spTree>
    <p:extLst>
      <p:ext uri="{BB962C8B-B14F-4D97-AF65-F5344CB8AC3E}">
        <p14:creationId xmlns:p14="http://schemas.microsoft.com/office/powerpoint/2010/main" val="30557980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11560" y="476672"/>
            <a:ext cx="8229600" cy="4525963"/>
          </a:xfrm>
        </p:spPr>
        <p:txBody>
          <a:bodyPr>
            <a:noAutofit/>
          </a:bodyPr>
          <a:lstStyle/>
          <a:p>
            <a:pPr algn="just"/>
            <a:r>
              <a:rPr lang="es-CO" sz="2100" dirty="0"/>
              <a:t>La fijación de honorarios se ha venido convirtiendo en una actividad cada día más compleja, dada la fuerte competencia, la preparación de los contadores públicos y la demanda que cada vez es más reducida debido al alto número de negocios que merced a las </a:t>
            </a:r>
            <a:r>
              <a:rPr lang="es-CO" sz="2100" dirty="0" smtClean="0"/>
              <a:t>afujías </a:t>
            </a:r>
            <a:r>
              <a:rPr lang="es-CO" sz="2100" dirty="0"/>
              <a:t>económicas se ven precisados a cerrar sus puertas.</a:t>
            </a:r>
          </a:p>
          <a:p>
            <a:pPr algn="just"/>
            <a:r>
              <a:rPr lang="es-CO" sz="2100" dirty="0"/>
              <a:t>Por lo tanto, se agudiza el conflicto entre precio, calidad y oportunidad sin dejar de lado la responsabilidad  y el riesgo que cada trabajo lleva </a:t>
            </a:r>
            <a:r>
              <a:rPr lang="es-CO" sz="2100" dirty="0" smtClean="0"/>
              <a:t>implícito. </a:t>
            </a:r>
            <a:endParaRPr lang="es-CO" sz="2100" dirty="0"/>
          </a:p>
          <a:p>
            <a:pPr algn="just"/>
            <a:r>
              <a:rPr lang="es-CO" sz="2100" dirty="0"/>
              <a:t>Esto hace que los contadores públicos independientes o las firmas de contadores se vean precisados antes de definir el valor de unos honorarios a adelantar y definir el valor de unos honorarios, a adelantar y definir sus objetivos y las estrategias que desarrollaran , lo que les puede garantizar éxito y eficiencia en el manejo de los recursos, haciéndolos más competitivos.</a:t>
            </a:r>
          </a:p>
          <a:p>
            <a:pPr algn="just"/>
            <a:endParaRPr lang="es-CO" sz="2100" dirty="0"/>
          </a:p>
        </p:txBody>
      </p:sp>
    </p:spTree>
    <p:extLst>
      <p:ext uri="{BB962C8B-B14F-4D97-AF65-F5344CB8AC3E}">
        <p14:creationId xmlns:p14="http://schemas.microsoft.com/office/powerpoint/2010/main" val="40703897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83568" y="260648"/>
            <a:ext cx="8229600" cy="4525963"/>
          </a:xfrm>
        </p:spPr>
        <p:txBody>
          <a:bodyPr>
            <a:noAutofit/>
          </a:bodyPr>
          <a:lstStyle/>
          <a:p>
            <a:r>
              <a:rPr lang="es-CO" sz="2000" b="1" dirty="0"/>
              <a:t>1.2) Método orientando a la </a:t>
            </a:r>
            <a:r>
              <a:rPr lang="es-CO" sz="2000" b="1" dirty="0" smtClean="0"/>
              <a:t>demanda</a:t>
            </a:r>
          </a:p>
          <a:p>
            <a:endParaRPr lang="es-CO" sz="2000" b="1" dirty="0"/>
          </a:p>
          <a:p>
            <a:r>
              <a:rPr lang="es-CO" sz="2000" dirty="0"/>
              <a:t>Este método es por lo general mas utilizado por firmas que deciden tener pocos clientes, con honorarios relativamente altos.</a:t>
            </a:r>
          </a:p>
          <a:p>
            <a:r>
              <a:rPr lang="es-CO" sz="2000" dirty="0"/>
              <a:t>Aquí en lugar de concentrarse en los propios costos, lo que se hace es analizar, evaluar al cliente, determinando las percepciones que este tiene sobre el tipo de servicios a prestar, al igual que sobre el monto de honorarios que se cobran en el mercado por servicios similares.</a:t>
            </a:r>
          </a:p>
          <a:p>
            <a:r>
              <a:rPr lang="es-CO" sz="2000" dirty="0"/>
              <a:t>Allí entra en juego el conocimiento del mercado que tenga el cliente, al igual que la lealtad hacia un asesor o firma.</a:t>
            </a:r>
          </a:p>
          <a:p>
            <a:r>
              <a:rPr lang="es-CO" sz="2000" dirty="0"/>
              <a:t>Basado en este estudio se entra a determinar el monto de </a:t>
            </a:r>
            <a:r>
              <a:rPr lang="es-CO" sz="2000" dirty="0" smtClean="0"/>
              <a:t>los </a:t>
            </a:r>
            <a:r>
              <a:rPr lang="es-CO" sz="2000" dirty="0"/>
              <a:t>honorarios, siendo mas altos entre </a:t>
            </a:r>
            <a:r>
              <a:rPr lang="es-CO" sz="2000" dirty="0" smtClean="0"/>
              <a:t> </a:t>
            </a:r>
            <a:r>
              <a:rPr lang="es-CO" sz="2000" dirty="0"/>
              <a:t>menor </a:t>
            </a:r>
            <a:r>
              <a:rPr lang="es-CO" sz="2000" dirty="0" smtClean="0"/>
              <a:t>sea el </a:t>
            </a:r>
            <a:r>
              <a:rPr lang="es-CO" sz="2000" dirty="0"/>
              <a:t>conocimiento del mercado por parte del </a:t>
            </a:r>
            <a:r>
              <a:rPr lang="es-CO" sz="2000" dirty="0" smtClean="0"/>
              <a:t>cliente.</a:t>
            </a:r>
            <a:endParaRPr lang="es-CO" sz="2000" dirty="0"/>
          </a:p>
          <a:p>
            <a:endParaRPr lang="es-CO" sz="2000" dirty="0"/>
          </a:p>
        </p:txBody>
      </p:sp>
    </p:spTree>
    <p:extLst>
      <p:ext uri="{BB962C8B-B14F-4D97-AF65-F5344CB8AC3E}">
        <p14:creationId xmlns:p14="http://schemas.microsoft.com/office/powerpoint/2010/main" val="3667203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39552" y="620688"/>
            <a:ext cx="8229600" cy="4525963"/>
          </a:xfrm>
        </p:spPr>
        <p:txBody>
          <a:bodyPr>
            <a:noAutofit/>
          </a:bodyPr>
          <a:lstStyle/>
          <a:p>
            <a:pPr algn="just"/>
            <a:r>
              <a:rPr lang="es-CO" sz="2000" dirty="0"/>
              <a:t>Por el contrario, los honorarios serán mas bajos entre mayor conocimiento del mercado exista por parte del cliente, al igual que entre mayor sea la lealtad hacia la firma o asesor competidor.</a:t>
            </a:r>
          </a:p>
          <a:p>
            <a:pPr algn="just"/>
            <a:r>
              <a:rPr lang="es-CO" sz="2000" dirty="0"/>
              <a:t>Lo anterior es lógico dado que para poder acceder a clientes que son leales a una firma se deberían presentar u ofrecer honorarios básicos, aunque también podrían ofrecerse valores agregados, no obstante en estos casos se debe tener muy presente las limitaciones del código de ética.</a:t>
            </a:r>
          </a:p>
          <a:p>
            <a:pPr algn="just"/>
            <a:r>
              <a:rPr lang="es-CO" sz="2000" dirty="0"/>
              <a:t>Este método presenta la dificultad que las firmas de contadores deben manejar una gama de honorarios muy variada, ya que son fijados de acuerdo con el cliente, lo que podría implicar que existan tarifas distintas para trabajos iguales, solo porque el cliente presenta características distintas.</a:t>
            </a:r>
          </a:p>
          <a:p>
            <a:pPr algn="just"/>
            <a:r>
              <a:rPr lang="es-CO" sz="2000" dirty="0"/>
              <a:t>Este método puede hacer que una firma tenga grandes utilidades en algunos servicios, pero </a:t>
            </a:r>
            <a:r>
              <a:rPr lang="es-CO" sz="2000" dirty="0" smtClean="0"/>
              <a:t>así </a:t>
            </a:r>
            <a:r>
              <a:rPr lang="es-CO" sz="2000" dirty="0"/>
              <a:t>mismo puede lograr que en otro presente perdidas.</a:t>
            </a:r>
          </a:p>
          <a:p>
            <a:pPr algn="just"/>
            <a:endParaRPr lang="es-CO" sz="2000" dirty="0"/>
          </a:p>
        </p:txBody>
      </p:sp>
    </p:spTree>
    <p:extLst>
      <p:ext uri="{BB962C8B-B14F-4D97-AF65-F5344CB8AC3E}">
        <p14:creationId xmlns:p14="http://schemas.microsoft.com/office/powerpoint/2010/main" val="22842404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836712"/>
            <a:ext cx="8229600" cy="4525963"/>
          </a:xfrm>
        </p:spPr>
        <p:txBody>
          <a:bodyPr>
            <a:noAutofit/>
          </a:bodyPr>
          <a:lstStyle/>
          <a:p>
            <a:pPr algn="just"/>
            <a:r>
              <a:rPr lang="es-CO" sz="2000" dirty="0"/>
              <a:t>En la medida que los clientes se den cuenta de las estructuras de honorarios profesionales que existan en el mercado para servicios similares, las firmas se verán en dificultades para mantener tarifas de honorarios altos</a:t>
            </a:r>
            <a:r>
              <a:rPr lang="es-CO" sz="2000" dirty="0" smtClean="0"/>
              <a:t>.</a:t>
            </a:r>
          </a:p>
          <a:p>
            <a:pPr algn="just"/>
            <a:endParaRPr lang="es-CO" sz="2000" dirty="0"/>
          </a:p>
          <a:p>
            <a:pPr algn="just"/>
            <a:r>
              <a:rPr lang="es-CO" sz="2000" b="1" dirty="0"/>
              <a:t>1.3) Método orientado a la competencia</a:t>
            </a:r>
          </a:p>
          <a:p>
            <a:pPr algn="just"/>
            <a:r>
              <a:rPr lang="es-CO" sz="2000" dirty="0"/>
              <a:t>Este método es utilizado por firmas cuyo objetivo es el de penetración del mercado.</a:t>
            </a:r>
          </a:p>
          <a:p>
            <a:pPr algn="just"/>
            <a:r>
              <a:rPr lang="es-CO" sz="2000" dirty="0"/>
              <a:t>Este método permite fijar honorarios básicos o altos, según el cobro de la competencia en el mercado. Este método puede tener éxito cuando:</a:t>
            </a:r>
          </a:p>
          <a:p>
            <a:pPr algn="just"/>
            <a:r>
              <a:rPr lang="es-CO" sz="2000" dirty="0"/>
              <a:t>a. se tiene información exacta de los honorarios de la competencia.</a:t>
            </a:r>
          </a:p>
          <a:p>
            <a:pPr algn="just"/>
            <a:r>
              <a:rPr lang="es-CO" sz="2000" dirty="0"/>
              <a:t>b. Los clientes están enterados de los honorarios cobrados en el mercado.</a:t>
            </a:r>
          </a:p>
          <a:p>
            <a:pPr algn="just"/>
            <a:r>
              <a:rPr lang="es-CO" sz="2000" dirty="0"/>
              <a:t>c. Los clientes reaccionan al cambio de los honorarios.</a:t>
            </a:r>
          </a:p>
          <a:p>
            <a:pPr algn="just"/>
            <a:endParaRPr lang="es-CO" sz="2000" dirty="0"/>
          </a:p>
        </p:txBody>
      </p:sp>
    </p:spTree>
    <p:extLst>
      <p:ext uri="{BB962C8B-B14F-4D97-AF65-F5344CB8AC3E}">
        <p14:creationId xmlns:p14="http://schemas.microsoft.com/office/powerpoint/2010/main" val="10058174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692696"/>
            <a:ext cx="8229600" cy="4525963"/>
          </a:xfrm>
        </p:spPr>
        <p:txBody>
          <a:bodyPr>
            <a:normAutofit fontScale="70000" lnSpcReduction="20000"/>
          </a:bodyPr>
          <a:lstStyle/>
          <a:p>
            <a:pPr algn="just"/>
            <a:r>
              <a:rPr lang="es-CO" dirty="0"/>
              <a:t>Cabe destacar que las firmas cuyo objetivo es el de incrementar las utilidades, tenderán a utilizar una combinación de los tres métodos</a:t>
            </a:r>
            <a:r>
              <a:rPr lang="es-CO" dirty="0" smtClean="0"/>
              <a:t>.</a:t>
            </a:r>
          </a:p>
          <a:p>
            <a:pPr algn="just"/>
            <a:endParaRPr lang="es-CO" dirty="0"/>
          </a:p>
          <a:p>
            <a:pPr algn="just"/>
            <a:r>
              <a:rPr lang="es-CO" b="1" dirty="0"/>
              <a:t>2) Enfoque de presentación </a:t>
            </a:r>
            <a:r>
              <a:rPr lang="es-CO" b="1" dirty="0" smtClean="0"/>
              <a:t>de los </a:t>
            </a:r>
            <a:r>
              <a:rPr lang="es-CO" b="1" dirty="0"/>
              <a:t>honorarios</a:t>
            </a:r>
          </a:p>
          <a:p>
            <a:pPr algn="just"/>
            <a:r>
              <a:rPr lang="es-CO" dirty="0"/>
              <a:t>Es importante además de definir el nivel de los honorarios, el establecer la presentación que se le dará a los mismos para lo que existen (6) enfoques que se detallan a continuación</a:t>
            </a:r>
            <a:r>
              <a:rPr lang="es-CO" dirty="0" smtClean="0"/>
              <a:t>:</a:t>
            </a:r>
          </a:p>
          <a:p>
            <a:pPr algn="just"/>
            <a:endParaRPr lang="es-CO" dirty="0"/>
          </a:p>
          <a:p>
            <a:pPr algn="just"/>
            <a:r>
              <a:rPr lang="es-CO" b="1" dirty="0"/>
              <a:t>2.1) Tiempo y Gastos</a:t>
            </a:r>
          </a:p>
          <a:p>
            <a:pPr algn="just"/>
            <a:r>
              <a:rPr lang="es-CO" dirty="0"/>
              <a:t>Este enfoque permite que las firmas de contadores y de contadores independientes, puedan establecer los honorarios, multiplicando un valor de costos y gastos predeterminados, mas los gastos no rembolsables, incurridos por los profesionales en el trabajo especifico, mas un porcentaje prestablecido de margen de utilidad.</a:t>
            </a:r>
          </a:p>
          <a:p>
            <a:pPr algn="just"/>
            <a:endParaRPr lang="es-CO" dirty="0"/>
          </a:p>
        </p:txBody>
      </p:sp>
    </p:spTree>
    <p:extLst>
      <p:ext uri="{BB962C8B-B14F-4D97-AF65-F5344CB8AC3E}">
        <p14:creationId xmlns:p14="http://schemas.microsoft.com/office/powerpoint/2010/main" val="8555960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1124744"/>
            <a:ext cx="8229600" cy="4525963"/>
          </a:xfrm>
        </p:spPr>
        <p:txBody>
          <a:bodyPr>
            <a:normAutofit fontScale="77500" lnSpcReduction="20000"/>
          </a:bodyPr>
          <a:lstStyle/>
          <a:p>
            <a:pPr algn="just"/>
            <a:r>
              <a:rPr lang="es-CO" dirty="0"/>
              <a:t>Por lo tanto, la firma no presenta ninguna perdida, toda vez que puede facturar todos los costos y gastos en que incurra sin afectar su margen de utilidad.</a:t>
            </a:r>
          </a:p>
          <a:p>
            <a:pPr algn="just"/>
            <a:r>
              <a:rPr lang="es-CO" dirty="0"/>
              <a:t>Este enfoque puede ser </a:t>
            </a:r>
            <a:r>
              <a:rPr lang="es-CO" dirty="0" smtClean="0"/>
              <a:t>considerado </a:t>
            </a:r>
            <a:r>
              <a:rPr lang="es-CO" dirty="0"/>
              <a:t>por el cliente  en el sentido que le cobraran el tiempo invertido en el trabajo, pero puede tener la desventaja de que el cliente deberá tomar la decisión sobre un presupuesto de tiempo estimado pasado por el </a:t>
            </a:r>
            <a:r>
              <a:rPr lang="es-CO" dirty="0" smtClean="0"/>
              <a:t>profesional, lo </a:t>
            </a:r>
            <a:r>
              <a:rPr lang="es-CO" dirty="0"/>
              <a:t>que lleva implícito un grado de </a:t>
            </a:r>
            <a:r>
              <a:rPr lang="es-CO" dirty="0" smtClean="0"/>
              <a:t>incertidumbre.</a:t>
            </a:r>
          </a:p>
          <a:p>
            <a:pPr algn="just"/>
            <a:r>
              <a:rPr lang="es-CO" dirty="0" smtClean="0"/>
              <a:t>Otra </a:t>
            </a:r>
            <a:r>
              <a:rPr lang="es-CO" dirty="0"/>
              <a:t>desventaja para el cliente es que el personal de la firma de contadores, sabiendo que todo el tiempo es cubierto, no sea eficiente y se gaste mas del tiempo presupuestado. En cuyo caso se podría recomendar el método </a:t>
            </a:r>
            <a:r>
              <a:rPr lang="es-CO" dirty="0" smtClean="0"/>
              <a:t>de Máximos </a:t>
            </a:r>
            <a:r>
              <a:rPr lang="es-CO" dirty="0"/>
              <a:t>y mínimos, donde se consideran topes a pagar y a cobrar por cada una de la partes, lo que obliga a ser  eficiente a unos y a </a:t>
            </a:r>
            <a:r>
              <a:rPr lang="es-CO" dirty="0" smtClean="0"/>
              <a:t>otros</a:t>
            </a:r>
            <a:r>
              <a:rPr lang="es-CO" dirty="0"/>
              <a:t>.</a:t>
            </a:r>
          </a:p>
          <a:p>
            <a:pPr algn="just"/>
            <a:endParaRPr lang="es-CO" dirty="0"/>
          </a:p>
        </p:txBody>
      </p:sp>
    </p:spTree>
    <p:extLst>
      <p:ext uri="{BB962C8B-B14F-4D97-AF65-F5344CB8AC3E}">
        <p14:creationId xmlns:p14="http://schemas.microsoft.com/office/powerpoint/2010/main" val="35906787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39552" y="836712"/>
            <a:ext cx="8229600" cy="4525963"/>
          </a:xfrm>
        </p:spPr>
        <p:txBody>
          <a:bodyPr>
            <a:normAutofit fontScale="92500" lnSpcReduction="20000"/>
          </a:bodyPr>
          <a:lstStyle/>
          <a:p>
            <a:pPr algn="just"/>
            <a:r>
              <a:rPr lang="es-CO" b="1" dirty="0"/>
              <a:t>2.2) Suma Fija</a:t>
            </a:r>
          </a:p>
          <a:p>
            <a:pPr algn="just"/>
            <a:r>
              <a:rPr lang="es-CO" dirty="0"/>
              <a:t>Este enfoque permite determinar como honorarios una cantidad fija independiente del tiempo y de los costos y gastos en que se deba incurrir para el desarrollo del trabajo.</a:t>
            </a:r>
          </a:p>
          <a:p>
            <a:pPr algn="just"/>
            <a:r>
              <a:rPr lang="es-CO" dirty="0"/>
              <a:t>Desde luego que deberá existir un estudio previo que haya permitido determinar un valor especifico.</a:t>
            </a:r>
          </a:p>
          <a:p>
            <a:pPr algn="just"/>
            <a:r>
              <a:rPr lang="es-CO" dirty="0"/>
              <a:t>Este enfoque presenta alivio para el cliente, pues de antemano,  conoce el costo de la labor contratada sin interesar si empleara mas o menos tiempo del presupuestado para desarrollarlo. </a:t>
            </a:r>
          </a:p>
          <a:p>
            <a:pPr algn="just"/>
            <a:endParaRPr lang="es-CO" dirty="0"/>
          </a:p>
        </p:txBody>
      </p:sp>
    </p:spTree>
    <p:extLst>
      <p:ext uri="{BB962C8B-B14F-4D97-AF65-F5344CB8AC3E}">
        <p14:creationId xmlns:p14="http://schemas.microsoft.com/office/powerpoint/2010/main" val="22254943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39552" y="692696"/>
            <a:ext cx="8229600" cy="4525963"/>
          </a:xfrm>
        </p:spPr>
        <p:txBody>
          <a:bodyPr>
            <a:noAutofit/>
          </a:bodyPr>
          <a:lstStyle/>
          <a:p>
            <a:pPr algn="just"/>
            <a:r>
              <a:rPr lang="es-CO" sz="2000" dirty="0"/>
              <a:t> Por el contrario, la firma se puede ver afectada positiva o negativamente, según sea que el trabajo se efectué con eficiencia o sin ella dentro del tiempo presupuestado, en cuyo caso obtendrá utilidad adicional o perdida. Allí aparecen los incentivos al talento humano, siendo las empresas que mejor aprovechen este recurso las que mas rápido llegaran a ser competitivas, augurando permanencia en el mercado.</a:t>
            </a:r>
          </a:p>
          <a:p>
            <a:pPr algn="just"/>
            <a:r>
              <a:rPr lang="es-CO" sz="2000" dirty="0"/>
              <a:t>En este tipo de enfoque se debe ser muy claro con el contrato firmado, en las clausulas referente a obligaciones de las partes, toda vez que el incumplimiento en la entrega de información o cualquier otro inconveniente de parte del cliente, puede llevar a la firma de contadores al fracaso.</a:t>
            </a:r>
          </a:p>
          <a:p>
            <a:pPr algn="just"/>
            <a:r>
              <a:rPr lang="es-CO" sz="2000" dirty="0"/>
              <a:t>De igual forma, este enfoque, en algunos casos debido a presiones de distinta índole, puede llevar a perder la calidad del trabajo que tradicionalmente prestaría la firma en otras circunstancias.</a:t>
            </a:r>
          </a:p>
        </p:txBody>
      </p:sp>
    </p:spTree>
    <p:extLst>
      <p:ext uri="{BB962C8B-B14F-4D97-AF65-F5344CB8AC3E}">
        <p14:creationId xmlns:p14="http://schemas.microsoft.com/office/powerpoint/2010/main" val="6500932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39552" y="620688"/>
            <a:ext cx="8229600" cy="4525963"/>
          </a:xfrm>
        </p:spPr>
        <p:txBody>
          <a:bodyPr>
            <a:noAutofit/>
          </a:bodyPr>
          <a:lstStyle/>
          <a:p>
            <a:r>
              <a:rPr lang="es-CO" sz="2400" b="1" dirty="0"/>
              <a:t>2.3) Contingencia </a:t>
            </a:r>
          </a:p>
          <a:p>
            <a:r>
              <a:rPr lang="es-CO" sz="2400" dirty="0"/>
              <a:t>El enfoque de contingencia,  condiciona el valor de los honorarios a hechos que puedan suceder. Por lo general mide el resultado real obtenido por el profesional, en el sentido que permite determinar los honorarios como un porcentaje del ingreso en litigio o de la reducción de costos.</a:t>
            </a:r>
          </a:p>
          <a:p>
            <a:r>
              <a:rPr lang="es-CO" sz="2400" dirty="0"/>
              <a:t>De allí que para el cliente sea justo, toda vez que si no hay resultado positivo no hay erogación, y por lo tanto, será el profesional el que corre el riesgo, es decir, esta en juego su prestigio.</a:t>
            </a:r>
          </a:p>
          <a:p>
            <a:r>
              <a:rPr lang="es-CO" sz="2400" dirty="0"/>
              <a:t>Este tipo de enfoque </a:t>
            </a:r>
            <a:r>
              <a:rPr lang="es-CO" sz="2400" dirty="0" smtClean="0"/>
              <a:t>en </a:t>
            </a:r>
            <a:r>
              <a:rPr lang="es-CO" sz="2400" dirty="0"/>
              <a:t>Colombia  para los contadores solo esta permitido en el campo tributario, cualquier otro campo en el que se pretenda establecer este enfoque es sancionado  como falta al código de ética.</a:t>
            </a:r>
          </a:p>
          <a:p>
            <a:endParaRPr lang="es-CO" sz="2400" dirty="0"/>
          </a:p>
        </p:txBody>
      </p:sp>
    </p:spTree>
    <p:extLst>
      <p:ext uri="{BB962C8B-B14F-4D97-AF65-F5344CB8AC3E}">
        <p14:creationId xmlns:p14="http://schemas.microsoft.com/office/powerpoint/2010/main" val="8753920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476672"/>
            <a:ext cx="8229600" cy="4525963"/>
          </a:xfrm>
        </p:spPr>
        <p:txBody>
          <a:bodyPr>
            <a:noAutofit/>
          </a:bodyPr>
          <a:lstStyle/>
          <a:p>
            <a:pPr algn="just"/>
            <a:r>
              <a:rPr lang="es-CO" sz="1800" b="1" dirty="0"/>
              <a:t>2.4) Anticipo</a:t>
            </a:r>
          </a:p>
          <a:p>
            <a:pPr algn="just"/>
            <a:r>
              <a:rPr lang="es-CO" sz="1800" dirty="0"/>
              <a:t>Este enfoque permite que los honorarios se fijen por anticipado para un periodo determinado de cobertura, durante el cual el asesor prestara todos sus servicios y el cliente los recibirá sin pagar nada adicional ya sea que de manera eventual estos sean mayores o menores a los previstos.</a:t>
            </a:r>
          </a:p>
          <a:p>
            <a:pPr algn="just"/>
            <a:r>
              <a:rPr lang="es-CO" sz="1800" dirty="0"/>
              <a:t>Este enfoque causa incertidumbre a las dos partes, lo que hace que, en especial la firma de contadores  sea muy precavida y hábil al determinar la frecuencia con que sean requeridos sus servicios.</a:t>
            </a:r>
          </a:p>
          <a:p>
            <a:pPr algn="just"/>
            <a:r>
              <a:rPr lang="es-CO" sz="1800" dirty="0"/>
              <a:t>Dentro de este enfoque se  podría considerar las asesorías integradas</a:t>
            </a:r>
            <a:r>
              <a:rPr lang="es-CO" sz="1800" dirty="0" smtClean="0"/>
              <a:t>.</a:t>
            </a:r>
          </a:p>
          <a:p>
            <a:pPr algn="just"/>
            <a:r>
              <a:rPr lang="es-CO" sz="1800" b="1" dirty="0"/>
              <a:t>2.5) Hibrido </a:t>
            </a:r>
          </a:p>
          <a:p>
            <a:pPr algn="just"/>
            <a:r>
              <a:rPr lang="es-CO" sz="1800" dirty="0"/>
              <a:t>Muchas compañías prefieren utilizar el enfoque de hibrido, por diversa razones, entre otras por que les brinda mayor seguridad y posibilidad de prestar un mejor eficiente servicio son las presiones que un enfoque en particular podría ocasionar.</a:t>
            </a:r>
          </a:p>
          <a:p>
            <a:pPr algn="just"/>
            <a:r>
              <a:rPr lang="es-CO" sz="1800" dirty="0"/>
              <a:t>El enfoque hibrido consiste en hacer una combinación de varios de los enfoques aquí presentados.</a:t>
            </a:r>
          </a:p>
          <a:p>
            <a:pPr algn="just"/>
            <a:endParaRPr lang="es-CO" sz="1800" dirty="0"/>
          </a:p>
          <a:p>
            <a:pPr algn="just"/>
            <a:endParaRPr lang="es-CO" sz="1800" dirty="0"/>
          </a:p>
        </p:txBody>
      </p:sp>
    </p:spTree>
    <p:extLst>
      <p:ext uri="{BB962C8B-B14F-4D97-AF65-F5344CB8AC3E}">
        <p14:creationId xmlns:p14="http://schemas.microsoft.com/office/powerpoint/2010/main" val="13771489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786898" y="2967335"/>
            <a:ext cx="3570208" cy="923330"/>
          </a:xfrm>
          <a:prstGeom prst="rect">
            <a:avLst/>
          </a:prstGeom>
          <a:noFill/>
        </p:spPr>
        <p:txBody>
          <a:bodyPr wrap="none" lIns="91440" tIns="45720" rIns="91440" bIns="45720">
            <a:spAutoFit/>
          </a:bodyPr>
          <a:lstStyle/>
          <a:p>
            <a:pPr algn="ctr"/>
            <a:r>
              <a:rPr lang="es-ES"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GRACIAS !</a:t>
            </a:r>
            <a:endParaRPr lang="es-ES"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18482778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692696"/>
            <a:ext cx="8229600" cy="4824536"/>
          </a:xfrm>
        </p:spPr>
        <p:txBody>
          <a:bodyPr>
            <a:noAutofit/>
          </a:bodyPr>
          <a:lstStyle/>
          <a:p>
            <a:pPr marL="109728" indent="0" algn="just">
              <a:buNone/>
            </a:pPr>
            <a:r>
              <a:rPr lang="es-CO" sz="2800" dirty="0"/>
              <a:t>Para definir sus objetivos y las estrategias se debe tener muy presente que los honorarios fijados sean un reflejo justo del valor del trabajo que se realiza para el cliente, donde haya equidad y justicia a fin que las partes queden satisfechas.</a:t>
            </a:r>
          </a:p>
          <a:p>
            <a:pPr algn="just"/>
            <a:r>
              <a:rPr lang="es-CO" sz="2800" dirty="0"/>
              <a:t> De allí que se deben observar y valorar entre otros, los siguientes </a:t>
            </a:r>
            <a:r>
              <a:rPr lang="es-CO" sz="2800" dirty="0" smtClean="0"/>
              <a:t>aspectos:</a:t>
            </a:r>
            <a:endParaRPr lang="es-CO" sz="2800" dirty="0"/>
          </a:p>
          <a:p>
            <a:pPr algn="just"/>
            <a:r>
              <a:rPr lang="es-CO" sz="2800" dirty="0" smtClean="0"/>
              <a:t>Nivel </a:t>
            </a:r>
            <a:r>
              <a:rPr lang="es-CO" sz="2800" dirty="0"/>
              <a:t>de conocimiento requerido para el </a:t>
            </a:r>
            <a:r>
              <a:rPr lang="es-CO" sz="2800" dirty="0" smtClean="0"/>
              <a:t>trabajo.</a:t>
            </a:r>
            <a:endParaRPr lang="es-CO" sz="2800" dirty="0"/>
          </a:p>
          <a:p>
            <a:pPr algn="just"/>
            <a:r>
              <a:rPr lang="es-CO" sz="2800" dirty="0" smtClean="0"/>
              <a:t>Complejidad </a:t>
            </a:r>
            <a:r>
              <a:rPr lang="es-CO" sz="2800" dirty="0"/>
              <a:t>de las técnicas a utilizar</a:t>
            </a:r>
          </a:p>
          <a:p>
            <a:pPr algn="just"/>
            <a:r>
              <a:rPr lang="es-CO" sz="2800" dirty="0" smtClean="0"/>
              <a:t>Nivel </a:t>
            </a:r>
            <a:r>
              <a:rPr lang="es-CO" sz="2800" dirty="0"/>
              <a:t>de formación que se deba a utilizar para el </a:t>
            </a:r>
            <a:r>
              <a:rPr lang="es-CO" sz="2800" dirty="0" smtClean="0"/>
              <a:t>trabajo. </a:t>
            </a:r>
            <a:endParaRPr lang="es-CO" sz="2800" dirty="0"/>
          </a:p>
          <a:p>
            <a:pPr algn="just"/>
            <a:endParaRPr lang="es-CO" sz="2800" dirty="0"/>
          </a:p>
        </p:txBody>
      </p:sp>
    </p:spTree>
    <p:extLst>
      <p:ext uri="{BB962C8B-B14F-4D97-AF65-F5344CB8AC3E}">
        <p14:creationId xmlns:p14="http://schemas.microsoft.com/office/powerpoint/2010/main" val="195324184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11560" y="260648"/>
            <a:ext cx="8229600" cy="4525963"/>
          </a:xfrm>
        </p:spPr>
        <p:txBody>
          <a:bodyPr>
            <a:noAutofit/>
          </a:bodyPr>
          <a:lstStyle/>
          <a:p>
            <a:pPr algn="just"/>
            <a:r>
              <a:rPr lang="es-CO" sz="2800" b="1" dirty="0"/>
              <a:t>TIPOS Y CLASIFICACION DE </a:t>
            </a:r>
            <a:r>
              <a:rPr lang="es-CO" sz="2800" b="1" dirty="0" smtClean="0"/>
              <a:t>HONORARIOS</a:t>
            </a:r>
          </a:p>
          <a:p>
            <a:pPr algn="just"/>
            <a:endParaRPr lang="es-CO" sz="2000" dirty="0"/>
          </a:p>
          <a:p>
            <a:pPr algn="just"/>
            <a:r>
              <a:rPr lang="es-CO" sz="2000" dirty="0"/>
              <a:t>Los honorarios de acuerdo con la naturaleza de los mismos, se clasifican en varias categorías así:</a:t>
            </a:r>
          </a:p>
          <a:p>
            <a:pPr algn="just"/>
            <a:r>
              <a:rPr lang="es-CO" sz="2000" b="1" dirty="0"/>
              <a:t>1.) Según la Temporalidad</a:t>
            </a:r>
          </a:p>
          <a:p>
            <a:pPr algn="just"/>
            <a:r>
              <a:rPr lang="es-CO" sz="2000" b="1" dirty="0"/>
              <a:t>1.1) Honorarios fijos</a:t>
            </a:r>
          </a:p>
          <a:p>
            <a:pPr algn="just"/>
            <a:r>
              <a:rPr lang="es-CO" sz="2000" dirty="0"/>
              <a:t>Todos aquellos honorarios que se determinan bajo los parámetros de una temporalidad fija, es decir, tiene la características de mantener dicha condición a lo largo de la vigencia del convenio o contrato; según esta clasificación, se pueden subdividir en: </a:t>
            </a:r>
          </a:p>
          <a:p>
            <a:pPr algn="just"/>
            <a:r>
              <a:rPr lang="es-CO" sz="2000" b="1" dirty="0"/>
              <a:t>1.1.1 por hora: </a:t>
            </a:r>
            <a:r>
              <a:rPr lang="es-CO" sz="2000" dirty="0"/>
              <a:t>aquellos que se fijan teniendo como base el valor de la hora, determinada  por el contador o firma, para cada uno de sus funcionarios, incluso su margen de utilidad, de allí que el valor de los honorarios será el resultado de multiplicar el valor de la hora por el </a:t>
            </a:r>
            <a:r>
              <a:rPr lang="es-CO" sz="2000" dirty="0" smtClean="0"/>
              <a:t>número </a:t>
            </a:r>
            <a:r>
              <a:rPr lang="es-CO" sz="2000" dirty="0"/>
              <a:t>de horas a utilizar por cada funcionario en el respectivo trabajo a realizar.</a:t>
            </a:r>
          </a:p>
          <a:p>
            <a:pPr algn="just"/>
            <a:endParaRPr lang="es-CO" sz="2000" dirty="0"/>
          </a:p>
        </p:txBody>
      </p:sp>
    </p:spTree>
    <p:extLst>
      <p:ext uri="{BB962C8B-B14F-4D97-AF65-F5344CB8AC3E}">
        <p14:creationId xmlns:p14="http://schemas.microsoft.com/office/powerpoint/2010/main" val="65478192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39552" y="332656"/>
            <a:ext cx="8229600" cy="4525963"/>
          </a:xfrm>
        </p:spPr>
        <p:txBody>
          <a:bodyPr>
            <a:noAutofit/>
          </a:bodyPr>
          <a:lstStyle/>
          <a:p>
            <a:pPr algn="just"/>
            <a:r>
              <a:rPr lang="es-CO" sz="2000" b="1" dirty="0"/>
              <a:t>1.1.2 por día: </a:t>
            </a:r>
            <a:r>
              <a:rPr lang="es-CO" sz="2000" dirty="0"/>
              <a:t>aquellos honorarios que se fijan teniendo como base el valor del </a:t>
            </a:r>
            <a:r>
              <a:rPr lang="es-CO" sz="2000" dirty="0" smtClean="0"/>
              <a:t>día </a:t>
            </a:r>
            <a:r>
              <a:rPr lang="es-CO" sz="2000" dirty="0"/>
              <a:t>para cada funcionario, incluido el porcentaje de utilidad; se seguirá el mismo proceso antes descrito para determinar el valor del honorario por cobrar.</a:t>
            </a:r>
          </a:p>
          <a:p>
            <a:pPr algn="just"/>
            <a:r>
              <a:rPr lang="es-CO" sz="2000" b="1" dirty="0"/>
              <a:t>1.1.3 por mensualidad: </a:t>
            </a:r>
            <a:r>
              <a:rPr lang="es-CO" sz="2000" dirty="0"/>
              <a:t>aquellos honorarios que se fijan teniendo como base el valor del mes por funcionario, incluido el porcentaje de utilidad de la firma; este tipo de honorarios le permite presentar cierta amplitud al contador o firma, ya que se asegura vender el total de horas, reduciendo el riesgo de tiempo ocioso.</a:t>
            </a:r>
          </a:p>
          <a:p>
            <a:pPr algn="just"/>
            <a:r>
              <a:rPr lang="es-CO" sz="2000" b="1" dirty="0"/>
              <a:t>1.1.4 gestión por horas: </a:t>
            </a:r>
            <a:r>
              <a:rPr lang="es-CO" sz="2000" dirty="0"/>
              <a:t>aquellos honorarios que se fijan para la </a:t>
            </a:r>
            <a:r>
              <a:rPr lang="es-CO" sz="2000" dirty="0" smtClean="0"/>
              <a:t>prestación </a:t>
            </a:r>
            <a:r>
              <a:rPr lang="es-CO" sz="2000" dirty="0"/>
              <a:t>de servicios de los contadores en el área de su competencia, para las actividades no descritas en las tablas de honorarios que tienen relación con gestión por horas, tales como: asistencia a juntas, a asambleas, a comités, o a reuniones en la oficina del cliente, para las que el contador o forma determinara un valor por hora fijo, distinta del valor normal por hora, ya que se debe tener en cuenta la periodicidad.</a:t>
            </a:r>
          </a:p>
          <a:p>
            <a:pPr algn="just"/>
            <a:endParaRPr lang="es-CO" sz="2000" dirty="0"/>
          </a:p>
        </p:txBody>
      </p:sp>
    </p:spTree>
    <p:extLst>
      <p:ext uri="{BB962C8B-B14F-4D97-AF65-F5344CB8AC3E}">
        <p14:creationId xmlns:p14="http://schemas.microsoft.com/office/powerpoint/2010/main" val="40618823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83568" y="404664"/>
            <a:ext cx="8229600" cy="4525963"/>
          </a:xfrm>
        </p:spPr>
        <p:txBody>
          <a:bodyPr>
            <a:noAutofit/>
          </a:bodyPr>
          <a:lstStyle/>
          <a:p>
            <a:pPr algn="just"/>
            <a:r>
              <a:rPr lang="es-CO" sz="2000" b="1" dirty="0"/>
              <a:t>1.1.5 concepto escrito: </a:t>
            </a:r>
            <a:r>
              <a:rPr lang="es-CO" sz="2000" dirty="0"/>
              <a:t>honorarios para la orientación en asuntos legales y contables que se da a un cliente; se fijara una tarifa fija teniendo presente el tiempo la complejidad del caso consultado y el tipo de cliente.</a:t>
            </a:r>
          </a:p>
          <a:p>
            <a:pPr algn="just"/>
            <a:r>
              <a:rPr lang="es-CO" sz="2000" b="1" dirty="0"/>
              <a:t>1.1.6 consulta verbal:</a:t>
            </a:r>
            <a:r>
              <a:rPr lang="es-CO" sz="2000" dirty="0"/>
              <a:t> honorarios determinados para la orientación de palabra que en asuntos legales y </a:t>
            </a:r>
            <a:r>
              <a:rPr lang="es-CO" sz="2000" dirty="0" smtClean="0"/>
              <a:t>contables </a:t>
            </a:r>
            <a:r>
              <a:rPr lang="es-CO" sz="2000" dirty="0"/>
              <a:t>se </a:t>
            </a:r>
            <a:r>
              <a:rPr lang="es-CO" sz="2000" dirty="0" err="1" smtClean="0"/>
              <a:t>dá</a:t>
            </a:r>
            <a:r>
              <a:rPr lang="es-CO" sz="2000" dirty="0" smtClean="0"/>
              <a:t> </a:t>
            </a:r>
            <a:r>
              <a:rPr lang="es-CO" sz="2000" dirty="0"/>
              <a:t>a un cliente; se fijara una tarifa fija de honorarios teniendo presente en tiempo, la complejidad del caso consultado y el tipo de cliente.</a:t>
            </a:r>
          </a:p>
          <a:p>
            <a:pPr algn="just"/>
            <a:r>
              <a:rPr lang="es-CO" sz="2000" b="1" dirty="0"/>
              <a:t>1.2 honorarios </a:t>
            </a:r>
            <a:r>
              <a:rPr lang="es-CO" sz="2000" b="1" dirty="0" smtClean="0"/>
              <a:t>variables.</a:t>
            </a:r>
            <a:endParaRPr lang="es-CO" sz="2000" b="1" dirty="0"/>
          </a:p>
          <a:p>
            <a:pPr algn="just"/>
            <a:r>
              <a:rPr lang="es-CO" sz="2000" dirty="0"/>
              <a:t>Todos aquellos honorarios que se determinan bajo los parámetros de una temporalidad variable, es decir, tiene las </a:t>
            </a:r>
            <a:r>
              <a:rPr lang="es-CO" sz="2000" dirty="0" smtClean="0"/>
              <a:t>características </a:t>
            </a:r>
            <a:r>
              <a:rPr lang="es-CO" sz="2000" dirty="0"/>
              <a:t>de variar, dado que dependen de otro factor, el que con anterioridad debe quedar consignado en el respectivo contrato de servicios profesionales; se pueden subdividir </a:t>
            </a:r>
            <a:r>
              <a:rPr lang="es-CO" sz="2000" dirty="0" smtClean="0"/>
              <a:t>así:</a:t>
            </a:r>
            <a:endParaRPr lang="es-CO" sz="2000" dirty="0"/>
          </a:p>
          <a:p>
            <a:pPr algn="just"/>
            <a:r>
              <a:rPr lang="es-CO" sz="2000" b="1" dirty="0"/>
              <a:t>1.2.1 Contingentes: </a:t>
            </a:r>
            <a:r>
              <a:rPr lang="es-CO" sz="2000" dirty="0"/>
              <a:t>son aquellos que se pagaran solo en el caso que ocurra determinado acontecimiento, es </a:t>
            </a:r>
            <a:r>
              <a:rPr lang="es-CO" sz="2000" dirty="0" smtClean="0"/>
              <a:t>decir </a:t>
            </a:r>
            <a:r>
              <a:rPr lang="es-CO" sz="2000" dirty="0"/>
              <a:t>dependen de un hecho el que da el valor al honorario.</a:t>
            </a:r>
          </a:p>
          <a:p>
            <a:pPr algn="just"/>
            <a:endParaRPr lang="es-CO" sz="2000" dirty="0"/>
          </a:p>
        </p:txBody>
      </p:sp>
    </p:spTree>
    <p:extLst>
      <p:ext uri="{BB962C8B-B14F-4D97-AF65-F5344CB8AC3E}">
        <p14:creationId xmlns:p14="http://schemas.microsoft.com/office/powerpoint/2010/main" val="192367871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83568" y="260648"/>
            <a:ext cx="8229600" cy="4525963"/>
          </a:xfrm>
        </p:spPr>
        <p:txBody>
          <a:bodyPr>
            <a:noAutofit/>
          </a:bodyPr>
          <a:lstStyle/>
          <a:p>
            <a:pPr algn="just"/>
            <a:r>
              <a:rPr lang="es-CO" sz="2400" dirty="0"/>
              <a:t>En esta categoría es común que se encuentran los honorarios pactados para litigios en el campo tributario, siguiendo con sumo cuidado el código de ética del contador, o con sujeción a las normas fiscales de cada país.</a:t>
            </a:r>
          </a:p>
          <a:p>
            <a:pPr algn="just"/>
            <a:r>
              <a:rPr lang="es-CO" sz="2400" b="1" dirty="0"/>
              <a:t>1.2.2</a:t>
            </a:r>
            <a:r>
              <a:rPr lang="es-CO" sz="2400" dirty="0"/>
              <a:t> </a:t>
            </a:r>
            <a:r>
              <a:rPr lang="es-CO" sz="2400" b="1" dirty="0"/>
              <a:t>Con base en un monto</a:t>
            </a:r>
            <a:r>
              <a:rPr lang="es-CO" sz="2400" dirty="0"/>
              <a:t>: aquellos honorarios que se fijan dependiendo del volumen o monto del trabajo a ejecutar, aplicando los procedimientos </a:t>
            </a:r>
            <a:r>
              <a:rPr lang="es-CO" sz="2400" dirty="0" smtClean="0"/>
              <a:t>que veremos a continuación.</a:t>
            </a:r>
            <a:endParaRPr lang="es-CO" sz="2400" dirty="0"/>
          </a:p>
          <a:p>
            <a:pPr algn="just"/>
            <a:r>
              <a:rPr lang="es-CO" sz="2400" b="1" dirty="0"/>
              <a:t>1.2.3 Con base en el personal del contador o firma</a:t>
            </a:r>
            <a:r>
              <a:rPr lang="es-CO" sz="2400" dirty="0"/>
              <a:t>: este tipo de honorarios se da cuando se factura en forma directa el servicio de un funcionario de la compañía a un determinado cliente, en cuyo caso el honorario será variable, ya que </a:t>
            </a:r>
            <a:r>
              <a:rPr lang="es-CO" sz="2400" dirty="0" smtClean="0"/>
              <a:t>involucra </a:t>
            </a:r>
            <a:r>
              <a:rPr lang="es-CO" sz="2400" dirty="0"/>
              <a:t>varios aspectos, entre ellos la categoría del funcionario, tipo de cliente, duración del servicio, tipo de labor a desarrollar, garantías, etc.</a:t>
            </a:r>
          </a:p>
          <a:p>
            <a:pPr algn="just"/>
            <a:endParaRPr lang="es-CO" sz="2400" dirty="0"/>
          </a:p>
        </p:txBody>
      </p:sp>
    </p:spTree>
    <p:extLst>
      <p:ext uri="{BB962C8B-B14F-4D97-AF65-F5344CB8AC3E}">
        <p14:creationId xmlns:p14="http://schemas.microsoft.com/office/powerpoint/2010/main" val="40816688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39552" y="260648"/>
            <a:ext cx="8229600" cy="4525963"/>
          </a:xfrm>
        </p:spPr>
        <p:txBody>
          <a:bodyPr>
            <a:noAutofit/>
          </a:bodyPr>
          <a:lstStyle/>
          <a:p>
            <a:pPr algn="just"/>
            <a:r>
              <a:rPr lang="es-CO" sz="2000" b="1" dirty="0"/>
              <a:t>1.2.4 Con base en las etapas o fases de un proyecto: </a:t>
            </a:r>
            <a:r>
              <a:rPr lang="es-CO" sz="2000" dirty="0"/>
              <a:t>este tipo de honorarios se da cuando la firma  o contador han participado en la cotización de un proyecto multidisciplinario y luego es </a:t>
            </a:r>
            <a:r>
              <a:rPr lang="es-CO" sz="2000" dirty="0" smtClean="0"/>
              <a:t>adjudicado, </a:t>
            </a:r>
            <a:r>
              <a:rPr lang="es-CO" sz="2000" dirty="0"/>
              <a:t>en cuyo caso el contador debe determinar una tarifa de honorarios para la fase que le corresponda actuar, la que deberá tener relación con el total del proyecto y del resto de profesionales o firmas que de otras disciplinas deben actuar en el proyecto total.</a:t>
            </a:r>
          </a:p>
          <a:p>
            <a:pPr algn="just"/>
            <a:r>
              <a:rPr lang="es-CO" sz="2000" b="1" dirty="0"/>
              <a:t>1.3 Honorarios mixtos: </a:t>
            </a:r>
          </a:p>
          <a:p>
            <a:pPr algn="just"/>
            <a:r>
              <a:rPr lang="es-CO" sz="2000" dirty="0"/>
              <a:t>Aquellos honorarios que en su proceso de determinación utilizan parámetros de una temporalidad mixta, es decir, parámetros fijos y otras variables, donde de la perfecta y adecuada combinación, depende el éxito del contador o firma.</a:t>
            </a:r>
          </a:p>
          <a:p>
            <a:pPr algn="just"/>
            <a:r>
              <a:rPr lang="es-CO" sz="2000" dirty="0"/>
              <a:t>Estos se pueden  subdividir en:</a:t>
            </a:r>
          </a:p>
          <a:p>
            <a:pPr algn="just"/>
            <a:r>
              <a:rPr lang="es-CO" sz="2000" b="1" dirty="0"/>
              <a:t>1.3.1 Aquellos que contemplan presupuestos máximos y mínimos: </a:t>
            </a:r>
            <a:r>
              <a:rPr lang="es-CO" sz="2000" dirty="0"/>
              <a:t>se presentan cuando el contador o firma elabora su presupuesto de honorarios para el determinado proyecto en los que se define el tiempo a emplear y el valor a cobrar.</a:t>
            </a:r>
          </a:p>
          <a:p>
            <a:pPr algn="just"/>
            <a:endParaRPr lang="es-CO" sz="2000" dirty="0"/>
          </a:p>
        </p:txBody>
      </p:sp>
    </p:spTree>
    <p:extLst>
      <p:ext uri="{BB962C8B-B14F-4D97-AF65-F5344CB8AC3E}">
        <p14:creationId xmlns:p14="http://schemas.microsoft.com/office/powerpoint/2010/main" val="382291236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11560" y="620688"/>
            <a:ext cx="8229600" cy="4525963"/>
          </a:xfrm>
        </p:spPr>
        <p:txBody>
          <a:bodyPr>
            <a:noAutofit/>
          </a:bodyPr>
          <a:lstStyle/>
          <a:p>
            <a:pPr algn="just"/>
            <a:r>
              <a:rPr lang="es-CO" sz="1800" dirty="0"/>
              <a:t>Pero además se define cuál sería el mínimo valor a cobrar así sea que no ocupe todo el tiempo presupuestado; y , de otra parte el cliente determina la cantidad máxima que esta dispuesto a pagar en caso de utilizar mas del </a:t>
            </a:r>
            <a:r>
              <a:rPr lang="es-CO" sz="1800" dirty="0" smtClean="0"/>
              <a:t>tiempo </a:t>
            </a:r>
            <a:r>
              <a:rPr lang="es-CO" sz="1800" dirty="0"/>
              <a:t>presupuestado.</a:t>
            </a:r>
          </a:p>
          <a:p>
            <a:pPr algn="just"/>
            <a:r>
              <a:rPr lang="es-CO" sz="1800" dirty="0"/>
              <a:t>Es decir, entra en juego el tiempo real incurrido y los topes mínimo y máximo a cobrar o pagar según sea el caso.</a:t>
            </a:r>
          </a:p>
          <a:p>
            <a:pPr algn="just"/>
            <a:r>
              <a:rPr lang="es-CO" sz="1800" dirty="0"/>
              <a:t>Este tipo de honorario distribuye con equidad el riesgo para las partes, haciéndolo de mucha aplicación.</a:t>
            </a:r>
          </a:p>
          <a:p>
            <a:pPr algn="just"/>
            <a:r>
              <a:rPr lang="es-CO" sz="1800" b="1" dirty="0"/>
              <a:t>1.3.2 Por labor global especifica: </a:t>
            </a:r>
            <a:r>
              <a:rPr lang="es-CO" sz="1800" dirty="0"/>
              <a:t>se da cuando el contador determina un honorario por un trabajo especifico pero lo hace por inspección basado en su experiencia.</a:t>
            </a:r>
          </a:p>
          <a:p>
            <a:pPr algn="just"/>
            <a:r>
              <a:rPr lang="es-CO" sz="1800" b="1" dirty="0"/>
              <a:t>1.3.3 Cuota </a:t>
            </a:r>
            <a:r>
              <a:rPr lang="es-CO" sz="1800" b="1" dirty="0" smtClean="0"/>
              <a:t>Litis: </a:t>
            </a:r>
            <a:r>
              <a:rPr lang="es-CO" sz="1800" dirty="0"/>
              <a:t>cuando en los honorarios se pacta una cuota inicial con la que el contador o firma asume los costos iniciales del trabajo contratado y luego este valor se reduce, cuando se conoce el valor real del contrato.</a:t>
            </a:r>
          </a:p>
          <a:p>
            <a:pPr algn="just"/>
            <a:r>
              <a:rPr lang="es-CO" sz="1800" b="1" dirty="0"/>
              <a:t>1.3.4 costo real incurrido: </a:t>
            </a:r>
            <a:r>
              <a:rPr lang="es-CO" sz="1800" dirty="0"/>
              <a:t>cuando se pacta </a:t>
            </a:r>
            <a:r>
              <a:rPr lang="es-CO" sz="1800" dirty="0" smtClean="0"/>
              <a:t>con </a:t>
            </a:r>
            <a:r>
              <a:rPr lang="es-CO" sz="1800" dirty="0"/>
              <a:t>el contador o </a:t>
            </a:r>
            <a:r>
              <a:rPr lang="es-CO" sz="1800" dirty="0" smtClean="0"/>
              <a:t>firma; se recibirá </a:t>
            </a:r>
            <a:r>
              <a:rPr lang="es-CO" sz="1800" dirty="0"/>
              <a:t>en calidad de </a:t>
            </a:r>
            <a:r>
              <a:rPr lang="es-CO" sz="1800" dirty="0" smtClean="0"/>
              <a:t>rembolso </a:t>
            </a:r>
            <a:r>
              <a:rPr lang="es-CO" sz="1800" dirty="0"/>
              <a:t>el valor invertido en el trabajo ejecutado por todo concepto, sobre el que </a:t>
            </a:r>
            <a:r>
              <a:rPr lang="es-CO" sz="1800" dirty="0" smtClean="0"/>
              <a:t>cobrará </a:t>
            </a:r>
            <a:r>
              <a:rPr lang="es-CO" sz="1800" dirty="0"/>
              <a:t>un porcentaje de utilidad.</a:t>
            </a:r>
          </a:p>
          <a:p>
            <a:pPr algn="just"/>
            <a:endParaRPr lang="es-CO" sz="1800" dirty="0"/>
          </a:p>
        </p:txBody>
      </p:sp>
    </p:spTree>
    <p:extLst>
      <p:ext uri="{BB962C8B-B14F-4D97-AF65-F5344CB8AC3E}">
        <p14:creationId xmlns:p14="http://schemas.microsoft.com/office/powerpoint/2010/main" val="402639479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11560" y="476672"/>
            <a:ext cx="8229600" cy="4525963"/>
          </a:xfrm>
        </p:spPr>
        <p:txBody>
          <a:bodyPr>
            <a:noAutofit/>
          </a:bodyPr>
          <a:lstStyle/>
          <a:p>
            <a:pPr algn="just"/>
            <a:r>
              <a:rPr lang="es-CO" sz="2000" b="1" dirty="0"/>
              <a:t>1.3.5 por representación</a:t>
            </a:r>
            <a:r>
              <a:rPr lang="es-CO" sz="2000" dirty="0"/>
              <a:t>: resulta cuando una firma o contador representa a </a:t>
            </a:r>
            <a:r>
              <a:rPr lang="es-CO" sz="2000" dirty="0" smtClean="0"/>
              <a:t>otra; </a:t>
            </a:r>
            <a:r>
              <a:rPr lang="es-CO" sz="2000" dirty="0"/>
              <a:t>suma que puede ser pactada previamente en forma global, por cliente o como porcentaje del total facturado. Esta práctica se debe hacer sin lesionar los intereses del cliente y sin que exista  la competencia desleal en todo caso, teniendo presente las normas del código de ética y la normatividad existente en el país. En Colombia esta practica esta limitada, además debe tener en cuenta lo estipulado en el código de comercio</a:t>
            </a:r>
            <a:r>
              <a:rPr lang="es-CO" sz="2000" dirty="0" smtClean="0"/>
              <a:t>.</a:t>
            </a:r>
          </a:p>
          <a:p>
            <a:pPr algn="just"/>
            <a:endParaRPr lang="es-CO" sz="2000" dirty="0"/>
          </a:p>
          <a:p>
            <a:pPr algn="just"/>
            <a:r>
              <a:rPr lang="es-CO" sz="2400" b="1" dirty="0"/>
              <a:t>2.) Según su estructuración</a:t>
            </a:r>
          </a:p>
          <a:p>
            <a:pPr algn="just"/>
            <a:r>
              <a:rPr lang="es-CO" sz="2000" dirty="0"/>
              <a:t>Según la naturaleza de la estructuración de los honorarios estos se pueden clasificar en la siguiente forma:</a:t>
            </a:r>
          </a:p>
          <a:p>
            <a:pPr algn="just"/>
            <a:r>
              <a:rPr lang="es-CO" sz="2000" b="1" dirty="0"/>
              <a:t>2.1 Honorarios básicos</a:t>
            </a:r>
          </a:p>
          <a:p>
            <a:pPr algn="just"/>
            <a:r>
              <a:rPr lang="es-CO" sz="2000" dirty="0"/>
              <a:t>Son aquellos que aparecen consignados en la tabla de honorarios que se relacionan por área, actividad y cliente especifico.</a:t>
            </a:r>
          </a:p>
          <a:p>
            <a:pPr algn="just"/>
            <a:endParaRPr lang="es-CO" sz="2000" dirty="0"/>
          </a:p>
        </p:txBody>
      </p:sp>
    </p:spTree>
    <p:extLst>
      <p:ext uri="{BB962C8B-B14F-4D97-AF65-F5344CB8AC3E}">
        <p14:creationId xmlns:p14="http://schemas.microsoft.com/office/powerpoint/2010/main" val="429147764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39552" y="620688"/>
            <a:ext cx="8229600" cy="4525963"/>
          </a:xfrm>
        </p:spPr>
        <p:txBody>
          <a:bodyPr>
            <a:noAutofit/>
          </a:bodyPr>
          <a:lstStyle/>
          <a:p>
            <a:pPr algn="just"/>
            <a:r>
              <a:rPr lang="es-CO" sz="2000" b="1" dirty="0"/>
              <a:t>2.2 Honorarios internos </a:t>
            </a:r>
          </a:p>
          <a:p>
            <a:pPr algn="just"/>
            <a:r>
              <a:rPr lang="es-CO" sz="2000" dirty="0"/>
              <a:t>Aquellas tarifas que determina el contador o firma siguiendo los procesos indicados, que lo llevan a determinar el valor hora mínimo a cobrar por cada funcionario de la firma, es decir, el valor de equilibrio o de costo interno recordando que para poder lograrlo se deben vender la totalidad de horas de personal.</a:t>
            </a:r>
          </a:p>
          <a:p>
            <a:pPr algn="just"/>
            <a:r>
              <a:rPr lang="es-CO" sz="2000" b="1" dirty="0"/>
              <a:t>2.3 Honorarios determinados </a:t>
            </a:r>
          </a:p>
          <a:p>
            <a:pPr algn="just"/>
            <a:r>
              <a:rPr lang="es-CO" sz="2000" dirty="0"/>
              <a:t>Aquellos que el contador o firma determina de acuerdo con los procesos indicados, los que afecta en un porcentaje de utilidad distinto para cada categoría de los funcionarios de la compañía.</a:t>
            </a:r>
          </a:p>
          <a:p>
            <a:pPr algn="just"/>
            <a:r>
              <a:rPr lang="es-CO" sz="2000" b="1" dirty="0"/>
              <a:t>2.4 Honorarios </a:t>
            </a:r>
            <a:r>
              <a:rPr lang="es-CO" sz="2000" b="1" dirty="0" smtClean="0"/>
              <a:t>preferenciales </a:t>
            </a:r>
            <a:endParaRPr lang="es-CO" sz="2000" b="1" dirty="0"/>
          </a:p>
          <a:p>
            <a:pPr algn="just"/>
            <a:r>
              <a:rPr lang="es-CO" sz="2000" dirty="0"/>
              <a:t>Aquellos que tiene como base los honorarios determinados afectados en un porcentaje de reducción que lleva </a:t>
            </a:r>
            <a:r>
              <a:rPr lang="es-CO" sz="2000" dirty="0" smtClean="0"/>
              <a:t>implícito </a:t>
            </a:r>
            <a:r>
              <a:rPr lang="es-CO" sz="2000" dirty="0"/>
              <a:t>el otorgar algún beneficio especial para </a:t>
            </a:r>
            <a:r>
              <a:rPr lang="es-CO" sz="2000" dirty="0" smtClean="0"/>
              <a:t>determinados </a:t>
            </a:r>
            <a:r>
              <a:rPr lang="es-CO" sz="2000" dirty="0"/>
              <a:t>clientes, dada la importancia de los mismos o el volumen de trabajo, etc.</a:t>
            </a:r>
          </a:p>
          <a:p>
            <a:pPr algn="just"/>
            <a:endParaRPr lang="es-CO" sz="2000" dirty="0"/>
          </a:p>
        </p:txBody>
      </p:sp>
    </p:spTree>
    <p:extLst>
      <p:ext uri="{BB962C8B-B14F-4D97-AF65-F5344CB8AC3E}">
        <p14:creationId xmlns:p14="http://schemas.microsoft.com/office/powerpoint/2010/main" val="270080659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83568" y="476672"/>
            <a:ext cx="8229600" cy="4525963"/>
          </a:xfrm>
        </p:spPr>
        <p:txBody>
          <a:bodyPr>
            <a:noAutofit/>
          </a:bodyPr>
          <a:lstStyle/>
          <a:p>
            <a:pPr algn="just"/>
            <a:r>
              <a:rPr lang="es-CO" sz="2000" dirty="0"/>
              <a:t>En todo caso primara el código de ética y demás normas vigentes relativas a la competencia desleal.</a:t>
            </a:r>
          </a:p>
          <a:p>
            <a:pPr algn="just"/>
            <a:r>
              <a:rPr lang="es-CO" sz="2000" b="1" dirty="0"/>
              <a:t>2.5 Honorarios especiales </a:t>
            </a:r>
          </a:p>
          <a:p>
            <a:pPr algn="just"/>
            <a:r>
              <a:rPr lang="es-CO" sz="2000" dirty="0"/>
              <a:t>Estos se </a:t>
            </a:r>
            <a:r>
              <a:rPr lang="es-CO" sz="2000" dirty="0" smtClean="0"/>
              <a:t>presentan </a:t>
            </a:r>
            <a:r>
              <a:rPr lang="es-CO" sz="2000" dirty="0"/>
              <a:t>cuando el contador o firma, definen tarifas de honorarios basados en sus propias metodologías o en las anteriores, para unos servicios muy especializados, en los que la competencia es </a:t>
            </a:r>
            <a:r>
              <a:rPr lang="es-CO" sz="2000" dirty="0" smtClean="0"/>
              <a:t>mínima </a:t>
            </a:r>
            <a:r>
              <a:rPr lang="es-CO" sz="2000" dirty="0"/>
              <a:t>o, incluso, es el único en el mercado, lo cual, desde luego, lleva implícito unos honorarios relativamente </a:t>
            </a:r>
            <a:r>
              <a:rPr lang="es-CO" sz="2000" dirty="0" smtClean="0"/>
              <a:t>altos.</a:t>
            </a:r>
            <a:endParaRPr lang="es-CO" sz="2000" dirty="0"/>
          </a:p>
          <a:p>
            <a:pPr algn="just"/>
            <a:r>
              <a:rPr lang="es-CO" sz="2000" dirty="0"/>
              <a:t>Este tipo de honorarios también se pueden utilizar o determinar para trabajos que se requieren de urgencia, lo que implica reprogramar las actividades de la firma, implicando costos adicionales.</a:t>
            </a:r>
          </a:p>
          <a:p>
            <a:pPr algn="just"/>
            <a:r>
              <a:rPr lang="es-CO" sz="2000" b="1" dirty="0"/>
              <a:t>2.6 Honorarios Selectivos</a:t>
            </a:r>
          </a:p>
          <a:p>
            <a:pPr algn="just"/>
            <a:r>
              <a:rPr lang="es-CO" sz="2000" dirty="0"/>
              <a:t>Aquellos en los que el contador o firma coloca apertura o barreras para determinados servicios, ya sea porque no es fuerte en los mismos y debe subcontratar o en otros donde es su especialidad y dispone del personal necesario y capacitado.</a:t>
            </a:r>
          </a:p>
          <a:p>
            <a:pPr algn="just"/>
            <a:endParaRPr lang="es-CO" sz="2000" dirty="0"/>
          </a:p>
        </p:txBody>
      </p:sp>
    </p:spTree>
    <p:extLst>
      <p:ext uri="{BB962C8B-B14F-4D97-AF65-F5344CB8AC3E}">
        <p14:creationId xmlns:p14="http://schemas.microsoft.com/office/powerpoint/2010/main" val="283441489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39552" y="836712"/>
            <a:ext cx="8229600" cy="4525963"/>
          </a:xfrm>
        </p:spPr>
        <p:txBody>
          <a:bodyPr>
            <a:noAutofit/>
          </a:bodyPr>
          <a:lstStyle/>
          <a:p>
            <a:pPr algn="just"/>
            <a:r>
              <a:rPr lang="es-CO" sz="2000" dirty="0"/>
              <a:t>En tales circunstancias colocaran honorarios competitivos para los servicios en los que es fuerte y </a:t>
            </a:r>
            <a:r>
              <a:rPr lang="es-CO" sz="2000" dirty="0" smtClean="0"/>
              <a:t>establecerá </a:t>
            </a:r>
            <a:r>
              <a:rPr lang="es-CO" sz="2000" dirty="0"/>
              <a:t>honorarios altos para los servicios en los que no tienen fortaleza y que de contratarlos se vera </a:t>
            </a:r>
            <a:r>
              <a:rPr lang="es-CO" sz="2000" dirty="0" smtClean="0"/>
              <a:t>precisado </a:t>
            </a:r>
            <a:r>
              <a:rPr lang="es-CO" sz="2000" dirty="0"/>
              <a:t>a subcontratar con los riesgos que ello lleva implícito.</a:t>
            </a:r>
          </a:p>
          <a:p>
            <a:pPr algn="just"/>
            <a:r>
              <a:rPr lang="es-CO" sz="2000" b="1" dirty="0"/>
              <a:t>2.7 Honorarios ajustados por riesgos y </a:t>
            </a:r>
            <a:r>
              <a:rPr lang="es-CO" sz="2000" b="1" dirty="0" smtClean="0"/>
              <a:t>complejidad.</a:t>
            </a:r>
            <a:endParaRPr lang="es-CO" sz="2000" b="1" dirty="0"/>
          </a:p>
          <a:p>
            <a:pPr algn="just"/>
            <a:r>
              <a:rPr lang="es-CO" sz="2000" dirty="0"/>
              <a:t>Son aquellos honorarios determinados o básicos que se afectan en el porcentaje de riesgo y complejidad que resulte de aplicar la evaluación del </a:t>
            </a:r>
            <a:r>
              <a:rPr lang="es-CO" sz="2000" dirty="0" smtClean="0"/>
              <a:t>cliente.</a:t>
            </a:r>
            <a:endParaRPr lang="es-CO" sz="2000" dirty="0"/>
          </a:p>
          <a:p>
            <a:pPr algn="just"/>
            <a:r>
              <a:rPr lang="es-CO" sz="2000" b="1" dirty="0"/>
              <a:t>2.8 Honorarios ajustados por </a:t>
            </a:r>
            <a:r>
              <a:rPr lang="es-CO" sz="2000" b="1" dirty="0" smtClean="0"/>
              <a:t>inflación.</a:t>
            </a:r>
            <a:endParaRPr lang="es-CO" sz="2000" b="1" dirty="0"/>
          </a:p>
          <a:p>
            <a:pPr algn="just"/>
            <a:r>
              <a:rPr lang="es-CO" sz="2000" dirty="0"/>
              <a:t>Se </a:t>
            </a:r>
            <a:r>
              <a:rPr lang="es-CO" sz="2000" dirty="0" smtClean="0"/>
              <a:t>presentan </a:t>
            </a:r>
            <a:r>
              <a:rPr lang="es-CO" sz="2000" dirty="0"/>
              <a:t>mas que todo cuando se va </a:t>
            </a:r>
            <a:r>
              <a:rPr lang="es-CO" sz="2000" dirty="0" smtClean="0"/>
              <a:t>renovar </a:t>
            </a:r>
            <a:r>
              <a:rPr lang="es-CO" sz="2000" dirty="0"/>
              <a:t>un contrato y se decide a ajustar el valor del año anterior por el índice de precios al consumidor determinado por el gobierno, e incluso, se puede considerar algún otro </a:t>
            </a:r>
            <a:r>
              <a:rPr lang="es-CO" sz="2000" dirty="0" smtClean="0"/>
              <a:t>índice </a:t>
            </a:r>
            <a:r>
              <a:rPr lang="es-CO" sz="2000" dirty="0"/>
              <a:t>de reconocido valor técnico y jurídico.</a:t>
            </a:r>
          </a:p>
          <a:p>
            <a:pPr algn="just"/>
            <a:endParaRPr lang="es-CO" sz="2000" dirty="0"/>
          </a:p>
        </p:txBody>
      </p:sp>
    </p:spTree>
    <p:extLst>
      <p:ext uri="{BB962C8B-B14F-4D97-AF65-F5344CB8AC3E}">
        <p14:creationId xmlns:p14="http://schemas.microsoft.com/office/powerpoint/2010/main" val="4271597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764704"/>
            <a:ext cx="8229600" cy="4525963"/>
          </a:xfrm>
        </p:spPr>
        <p:txBody>
          <a:bodyPr>
            <a:noAutofit/>
          </a:bodyPr>
          <a:lstStyle/>
          <a:p>
            <a:r>
              <a:rPr lang="es-CO" sz="3200" dirty="0" smtClean="0"/>
              <a:t>Grado </a:t>
            </a:r>
            <a:r>
              <a:rPr lang="es-CO" sz="3200" dirty="0"/>
              <a:t>de experiencia profesional, requerido para el trabajo </a:t>
            </a:r>
          </a:p>
          <a:p>
            <a:r>
              <a:rPr lang="es-CO" sz="3200" dirty="0" smtClean="0"/>
              <a:t>Grado </a:t>
            </a:r>
            <a:r>
              <a:rPr lang="es-CO" sz="3200" dirty="0"/>
              <a:t>de supervisión </a:t>
            </a:r>
          </a:p>
          <a:p>
            <a:r>
              <a:rPr lang="es-CO" sz="3200" dirty="0" smtClean="0"/>
              <a:t>Tiempo </a:t>
            </a:r>
            <a:r>
              <a:rPr lang="es-CO" sz="3200" dirty="0"/>
              <a:t>de dedicación en el trabajo </a:t>
            </a:r>
          </a:p>
          <a:p>
            <a:r>
              <a:rPr lang="es-CO" sz="3200" dirty="0" smtClean="0"/>
              <a:t>Grado </a:t>
            </a:r>
            <a:r>
              <a:rPr lang="es-CO" sz="3200" dirty="0"/>
              <a:t>de responsabilidad </a:t>
            </a:r>
          </a:p>
          <a:p>
            <a:r>
              <a:rPr lang="es-CO" sz="3200" dirty="0"/>
              <a:t>Y otros más que se detallan en los capítulos posteriores</a:t>
            </a:r>
          </a:p>
          <a:p>
            <a:r>
              <a:rPr lang="es-CO" sz="3200" dirty="0"/>
              <a:t>Objetivos en la fijación de honorarios</a:t>
            </a:r>
          </a:p>
          <a:p>
            <a:endParaRPr lang="es-CO" sz="3200" dirty="0"/>
          </a:p>
        </p:txBody>
      </p:sp>
    </p:spTree>
    <p:extLst>
      <p:ext uri="{BB962C8B-B14F-4D97-AF65-F5344CB8AC3E}">
        <p14:creationId xmlns:p14="http://schemas.microsoft.com/office/powerpoint/2010/main" val="31919620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764704"/>
            <a:ext cx="8229600" cy="5112568"/>
          </a:xfrm>
        </p:spPr>
        <p:txBody>
          <a:bodyPr>
            <a:normAutofit fontScale="92500" lnSpcReduction="10000"/>
          </a:bodyPr>
          <a:lstStyle/>
          <a:p>
            <a:pPr algn="just"/>
            <a:r>
              <a:rPr lang="es-CO" dirty="0"/>
              <a:t>Teniendo en cuenta los antecedentes y explicaciones dadas, es de gran importancia presentar con claridad cuáles son los objetivos que se persiguen al definir un valor de honorarios para una labor específica. Entre ellos se pueden tener los siguientes:</a:t>
            </a:r>
          </a:p>
          <a:p>
            <a:pPr algn="just"/>
            <a:r>
              <a:rPr lang="es-CO" b="1" dirty="0"/>
              <a:t>1) Incrementos de utilidades</a:t>
            </a:r>
          </a:p>
          <a:p>
            <a:pPr marL="109728" indent="0" algn="just">
              <a:buNone/>
            </a:pPr>
            <a:r>
              <a:rPr lang="es-CO" dirty="0" smtClean="0"/>
              <a:t>Un </a:t>
            </a:r>
            <a:r>
              <a:rPr lang="es-CO" dirty="0"/>
              <a:t>contador independiente o una firma de contadores, pueden determinar como su objetivo el incrementar utilidades, en el sentido de llevarlas al </a:t>
            </a:r>
            <a:r>
              <a:rPr lang="es-CO" dirty="0" smtClean="0"/>
              <a:t>valor </a:t>
            </a:r>
            <a:r>
              <a:rPr lang="es-CO" dirty="0"/>
              <a:t>máximo posible, en </a:t>
            </a:r>
            <a:r>
              <a:rPr lang="es-CO" dirty="0" smtClean="0"/>
              <a:t>un </a:t>
            </a:r>
            <a:r>
              <a:rPr lang="es-CO" dirty="0"/>
              <a:t>tiempo determinado, para lo que deberá </a:t>
            </a:r>
            <a:r>
              <a:rPr lang="es-CO" dirty="0" smtClean="0"/>
              <a:t>potenciar sus recursos, tanto físicos como humanos, tecnológicos y de capital….</a:t>
            </a:r>
            <a:endParaRPr lang="es-CO" dirty="0"/>
          </a:p>
          <a:p>
            <a:pPr algn="just"/>
            <a:endParaRPr lang="es-CO" dirty="0"/>
          </a:p>
        </p:txBody>
      </p:sp>
    </p:spTree>
    <p:extLst>
      <p:ext uri="{BB962C8B-B14F-4D97-AF65-F5344CB8AC3E}">
        <p14:creationId xmlns:p14="http://schemas.microsoft.com/office/powerpoint/2010/main" val="39714956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39552" y="548680"/>
            <a:ext cx="8229600" cy="5040560"/>
          </a:xfrm>
        </p:spPr>
        <p:txBody>
          <a:bodyPr>
            <a:normAutofit/>
          </a:bodyPr>
          <a:lstStyle/>
          <a:p>
            <a:pPr marL="109728" indent="0">
              <a:buNone/>
            </a:pPr>
            <a:endParaRPr lang="es-CO" dirty="0"/>
          </a:p>
          <a:p>
            <a:r>
              <a:rPr lang="es-CO" dirty="0"/>
              <a:t>Ello significa que deberá hacer proyecciones de como responderán diferentes mezclas en el mercado, donde se vera precisado a combinar clientes competidores, </a:t>
            </a:r>
            <a:r>
              <a:rPr lang="es-CO" dirty="0" smtClean="0"/>
              <a:t>intermediarios, </a:t>
            </a:r>
            <a:r>
              <a:rPr lang="es-CO" dirty="0"/>
              <a:t>proveedores, y las normas regulatorias e impositivas del estado.</a:t>
            </a:r>
          </a:p>
          <a:p>
            <a:r>
              <a:rPr lang="es-CO" dirty="0"/>
              <a:t>Para esto se pueden utilizar sofisticados modelos matemáticos, o efectuar procesos informales o intuitivos. </a:t>
            </a:r>
          </a:p>
          <a:p>
            <a:endParaRPr lang="es-CO" dirty="0"/>
          </a:p>
        </p:txBody>
      </p:sp>
    </p:spTree>
    <p:extLst>
      <p:ext uri="{BB962C8B-B14F-4D97-AF65-F5344CB8AC3E}">
        <p14:creationId xmlns:p14="http://schemas.microsoft.com/office/powerpoint/2010/main" val="20396407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1052736"/>
            <a:ext cx="8229600" cy="4525963"/>
          </a:xfrm>
        </p:spPr>
        <p:txBody>
          <a:bodyPr>
            <a:normAutofit/>
          </a:bodyPr>
          <a:lstStyle/>
          <a:p>
            <a:pPr algn="just"/>
            <a:r>
              <a:rPr lang="es-CO" sz="3200" dirty="0"/>
              <a:t>Si se decide utilizar este objetivo, deberá establecer honorarios utilizando el enfoque de la economía, donde lo primordial es la determinación de los costos marginales; tratando de lograr el máximo beneficio mediante el eficiente manejo y optimización de los recursos existentes. </a:t>
            </a:r>
          </a:p>
          <a:p>
            <a:pPr algn="just"/>
            <a:endParaRPr lang="es-CO" sz="3200" dirty="0"/>
          </a:p>
        </p:txBody>
      </p:sp>
    </p:spTree>
    <p:extLst>
      <p:ext uri="{BB962C8B-B14F-4D97-AF65-F5344CB8AC3E}">
        <p14:creationId xmlns:p14="http://schemas.microsoft.com/office/powerpoint/2010/main" val="969837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39552" y="548680"/>
            <a:ext cx="8229600" cy="4525963"/>
          </a:xfrm>
        </p:spPr>
        <p:txBody>
          <a:bodyPr>
            <a:noAutofit/>
          </a:bodyPr>
          <a:lstStyle/>
          <a:p>
            <a:pPr algn="just"/>
            <a:r>
              <a:rPr lang="es-CO" sz="3200" b="1" dirty="0"/>
              <a:t>2) PENETRACIÓN DEL MERCADO  </a:t>
            </a:r>
            <a:endParaRPr lang="es-CO" sz="3200" dirty="0"/>
          </a:p>
          <a:p>
            <a:pPr algn="just"/>
            <a:r>
              <a:rPr lang="es-CO" sz="3200" dirty="0"/>
              <a:t>Un profesional independiente o una firma de contadores pueden seleccionar como su objetivo la penetración del mercado, lo que puede suceder por tres razones:</a:t>
            </a:r>
          </a:p>
          <a:p>
            <a:pPr algn="just"/>
            <a:r>
              <a:rPr lang="es-CO" sz="3200" dirty="0"/>
              <a:t>-Que es nuevo(a) en el mercado. </a:t>
            </a:r>
          </a:p>
          <a:p>
            <a:pPr algn="just"/>
            <a:r>
              <a:rPr lang="es-CO" sz="3200" dirty="0"/>
              <a:t>-Que desea estar en un área especifica. </a:t>
            </a:r>
          </a:p>
          <a:p>
            <a:pPr algn="just"/>
            <a:r>
              <a:rPr lang="es-CO" sz="3200" dirty="0"/>
              <a:t>-Que desea obtener mayor experiencia. </a:t>
            </a:r>
          </a:p>
          <a:p>
            <a:pPr algn="just"/>
            <a:endParaRPr lang="es-CO" sz="3200" dirty="0"/>
          </a:p>
        </p:txBody>
      </p:sp>
    </p:spTree>
    <p:extLst>
      <p:ext uri="{BB962C8B-B14F-4D97-AF65-F5344CB8AC3E}">
        <p14:creationId xmlns:p14="http://schemas.microsoft.com/office/powerpoint/2010/main" val="3854562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404664"/>
            <a:ext cx="8229600" cy="4525963"/>
          </a:xfrm>
        </p:spPr>
        <p:txBody>
          <a:bodyPr>
            <a:normAutofit/>
          </a:bodyPr>
          <a:lstStyle/>
          <a:p>
            <a:pPr algn="just"/>
            <a:r>
              <a:rPr lang="es-CO" sz="2800" b="1" dirty="0"/>
              <a:t>2.1) Es nuevo en el mercado </a:t>
            </a:r>
            <a:endParaRPr lang="es-CO" sz="2800" dirty="0"/>
          </a:p>
          <a:p>
            <a:pPr algn="just"/>
            <a:r>
              <a:rPr lang="es-CO" sz="2800" dirty="0"/>
              <a:t>Cuando se crea una firma o se participa en una por primera vez en el mercado abierto, lo que se desea, por lo general, es poder tener ingreso al mismo sin interesar otras variables, de allí que el elemento primordial de referencias en estos casos son las tarifas que cobran los competidores, lo que hace que quienes acogen este objetivo, por lo general fijaran honorarios competitivos.</a:t>
            </a:r>
          </a:p>
          <a:p>
            <a:pPr algn="just"/>
            <a:endParaRPr lang="es-CO" sz="2800" dirty="0"/>
          </a:p>
        </p:txBody>
      </p:sp>
    </p:spTree>
    <p:extLst>
      <p:ext uri="{BB962C8B-B14F-4D97-AF65-F5344CB8AC3E}">
        <p14:creationId xmlns:p14="http://schemas.microsoft.com/office/powerpoint/2010/main" val="364323181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94</TotalTime>
  <Words>4574</Words>
  <Application>Microsoft Office PowerPoint</Application>
  <PresentationFormat>Presentación en pantalla (4:3)</PresentationFormat>
  <Paragraphs>173</Paragraphs>
  <Slides>39</Slides>
  <Notes>0</Notes>
  <HiddenSlides>0</HiddenSlides>
  <MMClips>0</MMClips>
  <ScaleCrop>false</ScaleCrop>
  <HeadingPairs>
    <vt:vector size="4" baseType="variant">
      <vt:variant>
        <vt:lpstr>Tema</vt:lpstr>
      </vt:variant>
      <vt:variant>
        <vt:i4>1</vt:i4>
      </vt:variant>
      <vt:variant>
        <vt:lpstr>Títulos de diapositiva</vt:lpstr>
      </vt:variant>
      <vt:variant>
        <vt:i4>39</vt:i4>
      </vt:variant>
    </vt:vector>
  </HeadingPairs>
  <TitlesOfParts>
    <vt:vector size="40" baseType="lpstr">
      <vt:lpstr>Concurrencia</vt:lpstr>
      <vt:lpstr>OBJETIVOS Y ESTRATEGIAS EN LA FIJACIÓN DE HONORARIOS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OBJETIVOS Y ESTRATEGIAS EN LA FIJACIÓN DE HONORARIO</dc:title>
  <dc:creator>Dell</dc:creator>
  <cp:lastModifiedBy>Luffi</cp:lastModifiedBy>
  <cp:revision>13</cp:revision>
  <dcterms:created xsi:type="dcterms:W3CDTF">2013-04-29T22:12:44Z</dcterms:created>
  <dcterms:modified xsi:type="dcterms:W3CDTF">2013-08-29T19:40:47Z</dcterms:modified>
</cp:coreProperties>
</file>