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 id="278" r:id="rId2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DE5D85E4-6376-4B40-8A29-9F37167714BC}" type="datetimeFigureOut">
              <a:rPr lang="es-CO" smtClean="0"/>
              <a:t>30/08/2013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2084D8E-9185-45F8-A9CF-0F0C5CCAABED}" type="slidenum">
              <a:rPr lang="es-CO" smtClean="0"/>
              <a:t>‹Nº›</a:t>
            </a:fld>
            <a:endParaRPr lang="es-CO"/>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E5D85E4-6376-4B40-8A29-9F37167714BC}" type="datetimeFigureOut">
              <a:rPr lang="es-CO" smtClean="0"/>
              <a:t>30/08/2013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2084D8E-9185-45F8-A9CF-0F0C5CCAABED}"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E5D85E4-6376-4B40-8A29-9F37167714BC}" type="datetimeFigureOut">
              <a:rPr lang="es-CO" smtClean="0"/>
              <a:t>30/08/2013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2084D8E-9185-45F8-A9CF-0F0C5CCAABED}"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E5D85E4-6376-4B40-8A29-9F37167714BC}" type="datetimeFigureOut">
              <a:rPr lang="es-CO" smtClean="0"/>
              <a:t>30/08/2013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2084D8E-9185-45F8-A9CF-0F0C5CCAABED}"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E5D85E4-6376-4B40-8A29-9F37167714BC}" type="datetimeFigureOut">
              <a:rPr lang="es-CO" smtClean="0"/>
              <a:t>30/08/2013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2084D8E-9185-45F8-A9CF-0F0C5CCAABED}" type="slidenum">
              <a:rPr lang="es-CO" smtClean="0"/>
              <a:t>‹Nº›</a:t>
            </a:fld>
            <a:endParaRPr lang="es-CO"/>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E5D85E4-6376-4B40-8A29-9F37167714BC}" type="datetimeFigureOut">
              <a:rPr lang="es-CO" smtClean="0"/>
              <a:t>30/08/2013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2084D8E-9185-45F8-A9CF-0F0C5CCAABED}"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E5D85E4-6376-4B40-8A29-9F37167714BC}" type="datetimeFigureOut">
              <a:rPr lang="es-CO" smtClean="0"/>
              <a:t>30/08/2013</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D2084D8E-9185-45F8-A9CF-0F0C5CCAABED}" type="slidenum">
              <a:rPr lang="es-CO" smtClean="0"/>
              <a:t>‹Nº›</a:t>
            </a:fld>
            <a:endParaRPr lang="es-CO"/>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DE5D85E4-6376-4B40-8A29-9F37167714BC}" type="datetimeFigureOut">
              <a:rPr lang="es-CO" smtClean="0"/>
              <a:t>30/08/2013</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D2084D8E-9185-45F8-A9CF-0F0C5CCAABED}"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D85E4-6376-4B40-8A29-9F37167714BC}" type="datetimeFigureOut">
              <a:rPr lang="es-CO" smtClean="0"/>
              <a:t>30/08/2013</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D2084D8E-9185-45F8-A9CF-0F0C5CCAABED}"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E5D85E4-6376-4B40-8A29-9F37167714BC}" type="datetimeFigureOut">
              <a:rPr lang="es-CO" smtClean="0"/>
              <a:t>30/08/2013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2084D8E-9185-45F8-A9CF-0F0C5CCAABED}" type="slidenum">
              <a:rPr lang="es-CO" smtClean="0"/>
              <a:t>‹Nº›</a:t>
            </a:fld>
            <a:endParaRPr lang="es-CO"/>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E5D85E4-6376-4B40-8A29-9F37167714BC}" type="datetimeFigureOut">
              <a:rPr lang="es-CO" smtClean="0"/>
              <a:t>30/08/2013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2084D8E-9185-45F8-A9CF-0F0C5CCAABED}"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E5D85E4-6376-4B40-8A29-9F37167714BC}" type="datetimeFigureOut">
              <a:rPr lang="es-CO" smtClean="0"/>
              <a:t>30/08/2013</a:t>
            </a:fld>
            <a:endParaRPr lang="es-CO"/>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s-CO"/>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2084D8E-9185-45F8-A9CF-0F0C5CCAABED}"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2348880"/>
            <a:ext cx="7772400" cy="1470025"/>
          </a:xfrm>
        </p:spPr>
        <p:txBody>
          <a:bodyPr>
            <a:normAutofit fontScale="90000"/>
          </a:bodyPr>
          <a:lstStyle/>
          <a:p>
            <a:r>
              <a:rPr lang="es-CO" b="1" dirty="0"/>
              <a:t>ESTRUCTURA DE LA </a:t>
            </a:r>
            <a:r>
              <a:rPr lang="es-CO" b="1" dirty="0" smtClean="0"/>
              <a:t>CONSTITUCIÓN </a:t>
            </a:r>
            <a:r>
              <a:rPr lang="es-CO" b="1" dirty="0"/>
              <a:t>POLITICA DE COLOMBIA</a:t>
            </a:r>
            <a:r>
              <a:rPr lang="es-CO" dirty="0"/>
              <a:t/>
            </a:r>
            <a:br>
              <a:rPr lang="es-CO" dirty="0"/>
            </a:br>
            <a:endParaRPr lang="es-CO" dirty="0"/>
          </a:p>
        </p:txBody>
      </p:sp>
      <p:sp>
        <p:nvSpPr>
          <p:cNvPr id="3" name="2 Subtítulo"/>
          <p:cNvSpPr>
            <a:spLocks noGrp="1"/>
          </p:cNvSpPr>
          <p:nvPr>
            <p:ph type="subTitle" idx="1"/>
          </p:nvPr>
        </p:nvSpPr>
        <p:spPr/>
        <p:txBody>
          <a:bodyPr/>
          <a:lstStyle/>
          <a:p>
            <a:r>
              <a:rPr lang="es-CO" dirty="0" smtClean="0"/>
              <a:t>Carlos Hidalgo Bolaños</a:t>
            </a:r>
            <a:endParaRPr lang="es-CO" dirty="0"/>
          </a:p>
        </p:txBody>
      </p:sp>
    </p:spTree>
    <p:extLst>
      <p:ext uri="{BB962C8B-B14F-4D97-AF65-F5344CB8AC3E}">
        <p14:creationId xmlns:p14="http://schemas.microsoft.com/office/powerpoint/2010/main" val="34543687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124744"/>
            <a:ext cx="8229600" cy="4876800"/>
          </a:xfrm>
        </p:spPr>
        <p:txBody>
          <a:bodyPr>
            <a:normAutofit/>
          </a:bodyPr>
          <a:lstStyle/>
          <a:p>
            <a:pPr algn="just"/>
            <a:r>
              <a:rPr lang="es-CO" sz="3200" dirty="0"/>
              <a:t>Art. 101. Los límites de Colombia son los establecidos en los tratados internacionales aprobados por el Congreso, debidamente ratificados por el Presidente de la República, y los definidos por los laudos arbitrales en que sea parte la Nación.</a:t>
            </a:r>
          </a:p>
          <a:p>
            <a:pPr algn="just"/>
            <a:endParaRPr lang="es-CO" sz="3200" dirty="0"/>
          </a:p>
        </p:txBody>
      </p:sp>
    </p:spTree>
    <p:extLst>
      <p:ext uri="{BB962C8B-B14F-4D97-AF65-F5344CB8AC3E}">
        <p14:creationId xmlns:p14="http://schemas.microsoft.com/office/powerpoint/2010/main" val="959665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764704"/>
            <a:ext cx="8229600" cy="4876800"/>
          </a:xfrm>
        </p:spPr>
        <p:txBody>
          <a:bodyPr>
            <a:noAutofit/>
          </a:bodyPr>
          <a:lstStyle/>
          <a:p>
            <a:pPr algn="just"/>
            <a:r>
              <a:rPr lang="es-CO" sz="2500" dirty="0"/>
              <a:t>Los límites señalados en la forma prevista por esta Constitución, sólo podrán modificarse en virtud de tratados aprobados por el Congreso, debidamente ratificados por el Presidente de la República. Forman parte de Colombia, además del territorio continental, el archipiélago de San Andrés, Providencia, Santa Catalina y Malpelo, además de las islas, islotes, cayos, morros y bancos que le pertenecen. También son parte de Colombia, el subsuelo, el mar territorial, la zona contigua, la plataforma continental, la zona económica exclusiva, el espacio aéreo, el segmento de la órbita geoestacionaria, el espectro electromagnético y el espacio donde actúa, de conformidad con el Derecho Internacional o con las leyes colombianas a falta de normas internacionales.</a:t>
            </a:r>
          </a:p>
          <a:p>
            <a:pPr algn="just"/>
            <a:endParaRPr lang="es-CO" sz="2500" dirty="0"/>
          </a:p>
        </p:txBody>
      </p:sp>
    </p:spTree>
    <p:extLst>
      <p:ext uri="{BB962C8B-B14F-4D97-AF65-F5344CB8AC3E}">
        <p14:creationId xmlns:p14="http://schemas.microsoft.com/office/powerpoint/2010/main" val="879313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CO" b="1" dirty="0" smtClean="0"/>
              <a:t>TÍTULO IV: DE LOS PARTIDOS Y MOVIMIENTOS POLÍTICOS</a:t>
            </a:r>
            <a:r>
              <a:rPr lang="es-CO" dirty="0" smtClean="0"/>
              <a:t>, </a:t>
            </a:r>
            <a:endParaRPr lang="es-CO" dirty="0"/>
          </a:p>
        </p:txBody>
      </p:sp>
      <p:sp>
        <p:nvSpPr>
          <p:cNvPr id="3" name="2 Marcador de contenido"/>
          <p:cNvSpPr>
            <a:spLocks noGrp="1"/>
          </p:cNvSpPr>
          <p:nvPr>
            <p:ph idx="1"/>
          </p:nvPr>
        </p:nvSpPr>
        <p:spPr/>
        <p:txBody>
          <a:bodyPr>
            <a:normAutofit fontScale="92500"/>
          </a:bodyPr>
          <a:lstStyle/>
          <a:p>
            <a:pPr algn="just"/>
            <a:r>
              <a:rPr lang="es-CO" dirty="0"/>
              <a:t>E</a:t>
            </a:r>
            <a:r>
              <a:rPr lang="es-CO" dirty="0" smtClean="0"/>
              <a:t>ste </a:t>
            </a:r>
            <a:r>
              <a:rPr lang="es-CO" dirty="0"/>
              <a:t>título es de carácter mixto es decir cuenta con una parte dogmática ya que en este se garantiza la fundación de partidos y movimientos políticos por parte de los ciudadanos y además se explican los derechos de los que goza la oposición; y otra orgánica en la cual se atribuyen  funciones al Consejo Nacional Electoral como órgano encargado de la organización electoral y el cumplimiento de las garantías electorales.</a:t>
            </a:r>
          </a:p>
          <a:p>
            <a:pPr algn="just"/>
            <a:r>
              <a:rPr lang="es-CO" dirty="0"/>
              <a:t> </a:t>
            </a:r>
          </a:p>
          <a:p>
            <a:pPr algn="just"/>
            <a:r>
              <a:rPr lang="es-CO" dirty="0"/>
              <a:t>Art. 107. Se garantiza a todos los nacionales el derecho a fundar, organizar y desarrollar partidos y movimientos políticos, y la libertad de afiliarse a ellos o de retirarse. También se garantiza a las organizaciones sociales el derecho a manifestarse y a participar en eventos políticos. (Dogmático).       </a:t>
            </a:r>
          </a:p>
        </p:txBody>
      </p:sp>
    </p:spTree>
    <p:extLst>
      <p:ext uri="{BB962C8B-B14F-4D97-AF65-F5344CB8AC3E}">
        <p14:creationId xmlns:p14="http://schemas.microsoft.com/office/powerpoint/2010/main" val="2320843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268760"/>
            <a:ext cx="8229600" cy="4876800"/>
          </a:xfrm>
        </p:spPr>
        <p:txBody>
          <a:bodyPr>
            <a:normAutofit/>
          </a:bodyPr>
          <a:lstStyle/>
          <a:p>
            <a:pPr algn="just"/>
            <a:r>
              <a:rPr lang="es-CO" sz="2800" dirty="0"/>
              <a:t>Art. 108. El Consejo Nacional Electoral reconocerá personaría jurídica a los partidos y movimientos políticos que se organicen para participar en la vida democrática del país cuando comprueben su existencia con no menos de cincuenta mil firmas, o cuando en la elección anterior hayan obtenido por lo menos la misma cifra de votos o hayan alcanzado representación parlamentaria.” (Orgánico).</a:t>
            </a:r>
          </a:p>
          <a:p>
            <a:pPr algn="just"/>
            <a:endParaRPr lang="es-CO" sz="2800" dirty="0"/>
          </a:p>
        </p:txBody>
      </p:sp>
    </p:spTree>
    <p:extLst>
      <p:ext uri="{BB962C8B-B14F-4D97-AF65-F5344CB8AC3E}">
        <p14:creationId xmlns:p14="http://schemas.microsoft.com/office/powerpoint/2010/main" val="2095530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CO" b="1" dirty="0" smtClean="0"/>
              <a:t>TÍTULO V: DE LA ORGANIZACIÓN DEL ESTADO</a:t>
            </a:r>
            <a:r>
              <a:rPr lang="es-CO" dirty="0" smtClean="0"/>
              <a:t>: </a:t>
            </a:r>
            <a:endParaRPr lang="es-CO" dirty="0"/>
          </a:p>
        </p:txBody>
      </p:sp>
      <p:sp>
        <p:nvSpPr>
          <p:cNvPr id="3" name="2 Marcador de contenido"/>
          <p:cNvSpPr>
            <a:spLocks noGrp="1"/>
          </p:cNvSpPr>
          <p:nvPr>
            <p:ph idx="1"/>
          </p:nvPr>
        </p:nvSpPr>
        <p:spPr/>
        <p:txBody>
          <a:bodyPr>
            <a:noAutofit/>
          </a:bodyPr>
          <a:lstStyle/>
          <a:p>
            <a:pPr algn="just"/>
            <a:r>
              <a:rPr lang="es-CO" sz="2300" dirty="0"/>
              <a:t>C</a:t>
            </a:r>
            <a:r>
              <a:rPr lang="es-CO" sz="2300" dirty="0" smtClean="0"/>
              <a:t>omo </a:t>
            </a:r>
            <a:r>
              <a:rPr lang="es-CO" sz="2300" dirty="0"/>
              <a:t>el mismo nombre lo indica, el título es de carácter orgánico ya que en este se describe la forma y estructura en la que se encuentra organizada el Estado, se enuncian las ramas del poder, ejecutiva, legislativa y judicial y además se describen sus funciones y atribuciones, junto a estos también se explican los órganos autónomos e independientes, Ministerio Público,  Contraloría y Fiscalía.</a:t>
            </a:r>
          </a:p>
          <a:p>
            <a:pPr algn="just"/>
            <a:r>
              <a:rPr lang="es-CO" sz="2300" dirty="0"/>
              <a:t>Art. 113. Son ramas del Poder Público, la legislativa, la ejecutiva, y la judicial. Además de los órganos que la integran existen otros, autónomos e independientes, para el cumplimiento de las demás funciones del Estado. Los diferentes órganos del Estado tienen funciones separadas pero colaboran armónicamente para la realización de sus fines”</a:t>
            </a:r>
          </a:p>
          <a:p>
            <a:pPr algn="just"/>
            <a:endParaRPr lang="es-CO" sz="2300" dirty="0"/>
          </a:p>
        </p:txBody>
      </p:sp>
    </p:spTree>
    <p:extLst>
      <p:ext uri="{BB962C8B-B14F-4D97-AF65-F5344CB8AC3E}">
        <p14:creationId xmlns:p14="http://schemas.microsoft.com/office/powerpoint/2010/main" val="2673198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764704"/>
            <a:ext cx="8229600" cy="1143000"/>
          </a:xfrm>
        </p:spPr>
        <p:txBody>
          <a:bodyPr>
            <a:noAutofit/>
          </a:bodyPr>
          <a:lstStyle/>
          <a:p>
            <a:pPr algn="ctr"/>
            <a:r>
              <a:rPr lang="es-CO" sz="2800" b="1" dirty="0" smtClean="0"/>
              <a:t>TÍTULOS DEL VI AL X,  EN ESTOS TÍTULOS SE HACE UNA DESCRIPCIÓN MUCHOS MÁS MINUCIOSA DE LOS ORGANISMOS ENUNCIADOS EN EL TÍTULO V:</a:t>
            </a:r>
            <a:r>
              <a:rPr lang="es-CO" sz="2800" dirty="0" smtClean="0"/>
              <a:t> </a:t>
            </a:r>
            <a:endParaRPr lang="es-CO" sz="2800" dirty="0"/>
          </a:p>
        </p:txBody>
      </p:sp>
      <p:sp>
        <p:nvSpPr>
          <p:cNvPr id="3" name="2 Marcador de contenido"/>
          <p:cNvSpPr>
            <a:spLocks noGrp="1"/>
          </p:cNvSpPr>
          <p:nvPr>
            <p:ph idx="1"/>
          </p:nvPr>
        </p:nvSpPr>
        <p:spPr>
          <a:xfrm>
            <a:off x="467544" y="2420888"/>
            <a:ext cx="8229600" cy="3312368"/>
          </a:xfrm>
        </p:spPr>
        <p:txBody>
          <a:bodyPr>
            <a:normAutofit/>
          </a:bodyPr>
          <a:lstStyle/>
          <a:p>
            <a:pPr algn="just"/>
            <a:r>
              <a:rPr lang="es-CO" sz="2800" dirty="0" smtClean="0"/>
              <a:t>De </a:t>
            </a:r>
            <a:r>
              <a:rPr lang="es-CO" sz="2800" dirty="0"/>
              <a:t>la organización del Estado, por lo cual constituyen también parte de la sección dogmática de la constitución en su orden se explican las características, divisiones, deberes y funciones de las ramas, legislativa, ejecutiva y judicial del Estado de los organismos de control y de la organización electoral.</a:t>
            </a:r>
          </a:p>
          <a:p>
            <a:pPr algn="just"/>
            <a:endParaRPr lang="es-CO" sz="2800" dirty="0"/>
          </a:p>
        </p:txBody>
      </p:sp>
    </p:spTree>
    <p:extLst>
      <p:ext uri="{BB962C8B-B14F-4D97-AF65-F5344CB8AC3E}">
        <p14:creationId xmlns:p14="http://schemas.microsoft.com/office/powerpoint/2010/main" val="2760883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CO" b="1" dirty="0" smtClean="0"/>
              <a:t>TÍTULO XI: DE LA ORGANIZACIÓN TERRITORIAL</a:t>
            </a:r>
            <a:r>
              <a:rPr lang="es-CO" dirty="0" smtClean="0"/>
              <a:t>: </a:t>
            </a:r>
            <a:endParaRPr lang="es-CO" dirty="0"/>
          </a:p>
        </p:txBody>
      </p:sp>
      <p:sp>
        <p:nvSpPr>
          <p:cNvPr id="3" name="2 Marcador de contenido"/>
          <p:cNvSpPr>
            <a:spLocks noGrp="1"/>
          </p:cNvSpPr>
          <p:nvPr>
            <p:ph idx="1"/>
          </p:nvPr>
        </p:nvSpPr>
        <p:spPr/>
        <p:txBody>
          <a:bodyPr>
            <a:normAutofit lnSpcReduction="10000"/>
          </a:bodyPr>
          <a:lstStyle/>
          <a:p>
            <a:pPr algn="just"/>
            <a:r>
              <a:rPr lang="es-CO" dirty="0"/>
              <a:t>E</a:t>
            </a:r>
            <a:r>
              <a:rPr lang="es-CO" dirty="0" smtClean="0"/>
              <a:t>ste </a:t>
            </a:r>
            <a:r>
              <a:rPr lang="es-CO" dirty="0"/>
              <a:t>título profundiza en las parte orgánica que se había señalado del Título III: de los habitantes y el territorio y en el mismo se explica la forma en la que se encuentra dividido y organizado el territorio nacional para el cumplimiento de las funciones y los servicios a cargos del Estado, se hace la descripción de las entidades territoriales y de sus organismos internos y de las leyes que regulan dichas entidades finalmente se explican los regímenes territoriales y las atribuciones de los representantes del Estado en cada una de estas.</a:t>
            </a:r>
          </a:p>
          <a:p>
            <a:pPr algn="just"/>
            <a:r>
              <a:rPr lang="es-CO" dirty="0"/>
              <a:t>“Art. 285. Fuera de la división general del territorio, habrá las que determine la ley para el cumplimiento de las funciones y servicios a cargo del Estado.</a:t>
            </a:r>
          </a:p>
          <a:p>
            <a:pPr algn="just"/>
            <a:endParaRPr lang="es-CO" dirty="0"/>
          </a:p>
        </p:txBody>
      </p:sp>
    </p:spTree>
    <p:extLst>
      <p:ext uri="{BB962C8B-B14F-4D97-AF65-F5344CB8AC3E}">
        <p14:creationId xmlns:p14="http://schemas.microsoft.com/office/powerpoint/2010/main" val="3961178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332656"/>
            <a:ext cx="8229600" cy="4876800"/>
          </a:xfrm>
        </p:spPr>
        <p:txBody>
          <a:bodyPr>
            <a:noAutofit/>
          </a:bodyPr>
          <a:lstStyle/>
          <a:p>
            <a:pPr algn="just"/>
            <a:r>
              <a:rPr lang="es-CO" sz="2800" dirty="0"/>
              <a:t>Art. 286. Son entidades territoriales los departamentos, los distritos, los municipios y los territorios indígenas. La ley podrá darles el carácter de entidades territoriales a las regiones y provincias que se constituyan en los términos de la Constitución y de la ley.</a:t>
            </a:r>
          </a:p>
          <a:p>
            <a:pPr algn="just"/>
            <a:r>
              <a:rPr lang="es-CO" sz="2800" dirty="0"/>
              <a:t>Art. 287. Las entidades territoriales gozan de autonomía para la gestión de sus intereses, y dentro de los límites de la Constitución y de la ley. En tal virtud tendrán los siguientes derechos: Gobernarse por autoridades propias. Ejercer las competencias que les correspondan. Administrar sus recursos y establecer los tributos necesarios para el cumplimiento de sus funciones. </a:t>
            </a:r>
          </a:p>
          <a:p>
            <a:pPr algn="just"/>
            <a:endParaRPr lang="es-CO" sz="2800" dirty="0"/>
          </a:p>
        </p:txBody>
      </p:sp>
    </p:spTree>
    <p:extLst>
      <p:ext uri="{BB962C8B-B14F-4D97-AF65-F5344CB8AC3E}">
        <p14:creationId xmlns:p14="http://schemas.microsoft.com/office/powerpoint/2010/main" val="15119465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836712"/>
            <a:ext cx="8229600" cy="4876800"/>
          </a:xfrm>
        </p:spPr>
        <p:txBody>
          <a:bodyPr>
            <a:normAutofit/>
          </a:bodyPr>
          <a:lstStyle/>
          <a:p>
            <a:pPr algn="just"/>
            <a:r>
              <a:rPr lang="es-CO" sz="3200" dirty="0"/>
              <a:t>Art. 288. La Ley Orgánica de Ordenamiento Territorial establecerá la distribución de competencias entre la Nación y las entidades territoriales. Las competencias atribuidas a los distintos niveles territoriales serán ejercidas conforme a los principios de coordinación, concurrencia y subsidiariedad en los términos que establezca la ley.”</a:t>
            </a:r>
          </a:p>
          <a:p>
            <a:pPr algn="just"/>
            <a:endParaRPr lang="es-CO" sz="3200" dirty="0"/>
          </a:p>
        </p:txBody>
      </p:sp>
    </p:spTree>
    <p:extLst>
      <p:ext uri="{BB962C8B-B14F-4D97-AF65-F5344CB8AC3E}">
        <p14:creationId xmlns:p14="http://schemas.microsoft.com/office/powerpoint/2010/main" val="6862336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60648"/>
            <a:ext cx="8229600" cy="990600"/>
          </a:xfrm>
        </p:spPr>
        <p:txBody>
          <a:bodyPr>
            <a:noAutofit/>
          </a:bodyPr>
          <a:lstStyle/>
          <a:p>
            <a:pPr algn="ctr"/>
            <a:r>
              <a:rPr lang="es-CO" sz="2800" b="1" dirty="0" smtClean="0"/>
              <a:t>TÍTULO XII, DEL RÉGIMEN ECONÓMICO Y DE LA HACIENDA PÚBLICA:</a:t>
            </a:r>
            <a:r>
              <a:rPr lang="es-CO" sz="2800" dirty="0" smtClean="0"/>
              <a:t> </a:t>
            </a:r>
            <a:endParaRPr lang="es-CO" sz="2800" dirty="0"/>
          </a:p>
        </p:txBody>
      </p:sp>
      <p:sp>
        <p:nvSpPr>
          <p:cNvPr id="3" name="2 Marcador de contenido"/>
          <p:cNvSpPr>
            <a:spLocks noGrp="1"/>
          </p:cNvSpPr>
          <p:nvPr>
            <p:ph idx="1"/>
          </p:nvPr>
        </p:nvSpPr>
        <p:spPr>
          <a:xfrm>
            <a:off x="179512" y="1124744"/>
            <a:ext cx="8445624" cy="4876800"/>
          </a:xfrm>
        </p:spPr>
        <p:txBody>
          <a:bodyPr>
            <a:noAutofit/>
          </a:bodyPr>
          <a:lstStyle/>
          <a:p>
            <a:pPr algn="just"/>
            <a:r>
              <a:rPr lang="es-CO" sz="2200" dirty="0" smtClean="0"/>
              <a:t>Este </a:t>
            </a:r>
            <a:r>
              <a:rPr lang="es-CO" sz="2200" dirty="0"/>
              <a:t>título es mixto, a pesar de que a primera vista y ya que la mayoría de sus capítulos estipulan organismos y dictan funciones de la manera como deberá llevarse a cabo la economía lo que lo cataloga como parte de la sección orgánica del Estado, en él también se encuentran consignados derechos, como el de la propiedad privada y se explican las finalidades sociales del Estado los cuales conforman la parte dogmática de la constitución.</a:t>
            </a:r>
          </a:p>
          <a:p>
            <a:pPr algn="just"/>
            <a:r>
              <a:rPr lang="es-CO" sz="2200" dirty="0"/>
              <a:t>“Art. 366. El bienestar general y el mejoramiento de la calidad de vida de la población son finalidades sociales del Estado. Será objetivo fundamental de su actividad la solución de las necesidades insatisfechas de salud, de educación, de saneamiento ambiental y de agua potable. Para tales efectos, en los planes y presupuestos de la Nación y de las entidades territoriales, el gasto público social tendrá prioridad sobre cualquier otra asignación” (dogmático).  </a:t>
            </a:r>
          </a:p>
          <a:p>
            <a:pPr algn="just"/>
            <a:endParaRPr lang="es-CO" sz="2200" dirty="0"/>
          </a:p>
        </p:txBody>
      </p:sp>
    </p:spTree>
    <p:extLst>
      <p:ext uri="{BB962C8B-B14F-4D97-AF65-F5344CB8AC3E}">
        <p14:creationId xmlns:p14="http://schemas.microsoft.com/office/powerpoint/2010/main" val="35328265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052736"/>
            <a:ext cx="8229600" cy="4876800"/>
          </a:xfrm>
        </p:spPr>
        <p:txBody>
          <a:bodyPr>
            <a:noAutofit/>
          </a:bodyPr>
          <a:lstStyle/>
          <a:p>
            <a:pPr algn="just"/>
            <a:r>
              <a:rPr lang="es-CO" sz="2800" dirty="0"/>
              <a:t>La constitución de un Estado es definida brevemente como la norma de normas o como la norma fundamental del ordenamiento jurídico en el cual tiene primacía. La constitución de la República de Colombia fue aprobada tras Asamblea Constituyente en 1991.  Ésta se encuentra dividida en dos partes, una dogmática, donde se encuentra el contenido filosófico, los valores, derechos y libertades que caracterizarán y tendrán  la nación y el Estado y una parte orgánica donde se explica la forma y estructura del Estado.</a:t>
            </a:r>
          </a:p>
        </p:txBody>
      </p:sp>
    </p:spTree>
    <p:extLst>
      <p:ext uri="{BB962C8B-B14F-4D97-AF65-F5344CB8AC3E}">
        <p14:creationId xmlns:p14="http://schemas.microsoft.com/office/powerpoint/2010/main" val="7808255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196752"/>
            <a:ext cx="8229600" cy="4876800"/>
          </a:xfrm>
        </p:spPr>
        <p:txBody>
          <a:bodyPr>
            <a:normAutofit lnSpcReduction="10000"/>
          </a:bodyPr>
          <a:lstStyle/>
          <a:p>
            <a:pPr algn="just"/>
            <a:r>
              <a:rPr lang="es-CO" dirty="0"/>
              <a:t> “Art. 371. El Banco de la República ejercerá las funciones de banca central. Estará organizado como persona jurídica de derecho público, con autonomía administrativa, patrimonial y técnica, sujeto a un régimen legal propio. Serán funciones básicas del Banco de la República: regular la moneda, los cambios internacionales y el crédito; emitir moneda legal; administrar las reservas internacionales; ser prestamista de última instancia y banquero de los establecimientos de crédito; y servir como agente fiscal del Gobierno. Todas ellas se ejercerán en coordinación con la política económica general. El Banco rendirá al Congreso informe sobre la ejecución de las políticas a su cargo y sobre los demás asuntos que se le soliciten” (orgánico).</a:t>
            </a:r>
          </a:p>
          <a:p>
            <a:endParaRPr lang="es-CO" dirty="0"/>
          </a:p>
        </p:txBody>
      </p:sp>
    </p:spTree>
    <p:extLst>
      <p:ext uri="{BB962C8B-B14F-4D97-AF65-F5344CB8AC3E}">
        <p14:creationId xmlns:p14="http://schemas.microsoft.com/office/powerpoint/2010/main" val="32387561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CO" b="1" dirty="0" smtClean="0"/>
              <a:t>TÍTULO XIII: DE LA REFORMA DE LA CONSTITUCIÓN:</a:t>
            </a:r>
            <a:r>
              <a:rPr lang="es-CO" dirty="0" smtClean="0"/>
              <a:t> </a:t>
            </a:r>
            <a:endParaRPr lang="es-CO" dirty="0"/>
          </a:p>
        </p:txBody>
      </p:sp>
      <p:sp>
        <p:nvSpPr>
          <p:cNvPr id="3" name="2 Marcador de contenido"/>
          <p:cNvSpPr>
            <a:spLocks noGrp="1"/>
          </p:cNvSpPr>
          <p:nvPr>
            <p:ph idx="1"/>
          </p:nvPr>
        </p:nvSpPr>
        <p:spPr/>
        <p:txBody>
          <a:bodyPr>
            <a:normAutofit/>
          </a:bodyPr>
          <a:lstStyle/>
          <a:p>
            <a:pPr algn="just"/>
            <a:r>
              <a:rPr lang="es-CO" sz="2800" dirty="0" smtClean="0"/>
              <a:t>En </a:t>
            </a:r>
            <a:r>
              <a:rPr lang="es-CO" sz="2800" dirty="0"/>
              <a:t>este título se estipulan las formas por medio de las cuales se puede realizar la reforma de la constitución y la modificación de los organismos pre-existentes del Estado por lo que sería considerada parte orgánica de la constitución al referirse a estos últimos</a:t>
            </a:r>
          </a:p>
          <a:p>
            <a:pPr algn="just"/>
            <a:r>
              <a:rPr lang="es-CO" sz="2800" b="1" dirty="0"/>
              <a:t>ART. 374. LA CONSTITUCIÓN POLÍTICA PODRÁ SER REFORMADA POR EL CONGRESO, POR UNA ASAMBLEA CONSTITUYENTE O POR EL PUEBLO MEDIANTE REFERENDO.</a:t>
            </a:r>
            <a:endParaRPr lang="es-CO" sz="2800" dirty="0"/>
          </a:p>
          <a:p>
            <a:pPr algn="just"/>
            <a:endParaRPr lang="es-CO" sz="2800" dirty="0"/>
          </a:p>
        </p:txBody>
      </p:sp>
    </p:spTree>
    <p:extLst>
      <p:ext uri="{BB962C8B-B14F-4D97-AF65-F5344CB8AC3E}">
        <p14:creationId xmlns:p14="http://schemas.microsoft.com/office/powerpoint/2010/main" val="21369020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83768" y="2780928"/>
            <a:ext cx="4032448" cy="990600"/>
          </a:xfrm>
        </p:spPr>
        <p:txBody>
          <a:bodyPr>
            <a:noAutofit/>
          </a:bodyPr>
          <a:lstStyle/>
          <a:p>
            <a:r>
              <a:rPr lang="es-CO" sz="7200" dirty="0" smtClean="0"/>
              <a:t>Gracias!</a:t>
            </a:r>
            <a:endParaRPr lang="es-CO" sz="7200" dirty="0"/>
          </a:p>
        </p:txBody>
      </p:sp>
    </p:spTree>
    <p:extLst>
      <p:ext uri="{BB962C8B-B14F-4D97-AF65-F5344CB8AC3E}">
        <p14:creationId xmlns:p14="http://schemas.microsoft.com/office/powerpoint/2010/main" val="2777821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052736"/>
            <a:ext cx="8229600" cy="4876800"/>
          </a:xfrm>
        </p:spPr>
        <p:txBody>
          <a:bodyPr>
            <a:normAutofit/>
          </a:bodyPr>
          <a:lstStyle/>
          <a:p>
            <a:pPr algn="just"/>
            <a:r>
              <a:rPr lang="es-CO" sz="3200" dirty="0"/>
              <a:t>El Preámbulo, es de carácter eminentemente dogmático en este los constituyentes expresan los valores y principios que guiarán la constitución y presenta un contenido ideológico reflejo del momento histórico nacional y de la ideología preponderante del momento.</a:t>
            </a:r>
          </a:p>
          <a:p>
            <a:pPr algn="just"/>
            <a:endParaRPr lang="es-CO" sz="3200" dirty="0"/>
          </a:p>
        </p:txBody>
      </p:sp>
    </p:spTree>
    <p:extLst>
      <p:ext uri="{BB962C8B-B14F-4D97-AF65-F5344CB8AC3E}">
        <p14:creationId xmlns:p14="http://schemas.microsoft.com/office/powerpoint/2010/main" val="2885099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196752"/>
            <a:ext cx="8229600" cy="4876800"/>
          </a:xfrm>
        </p:spPr>
        <p:txBody>
          <a:bodyPr>
            <a:normAutofit/>
          </a:bodyPr>
          <a:lstStyle/>
          <a:p>
            <a:pPr algn="just"/>
            <a:r>
              <a:rPr lang="es-CO" sz="2800" dirty="0"/>
              <a:t>“El  pueblo de Colombia, en ejercicio de su poder soberano, representado por sus delegatarios a la Asamblea Nacional Constituyente, invocando la protección de Dios, y con el fin de asegurar a sus integrantes la vida, la convivencia, el trabajo, la justicia, la igualdad, el conocimiento, la libertad y la paz, dentro de un marco jurídico, democrático y participativo que garantice un orden político, económico y social justo, y comprometido a impulsar la integración de la comunidad latinoamericana..."</a:t>
            </a:r>
          </a:p>
          <a:p>
            <a:pPr algn="just"/>
            <a:endParaRPr lang="es-CO" sz="2800" dirty="0"/>
          </a:p>
        </p:txBody>
      </p:sp>
    </p:spTree>
    <p:extLst>
      <p:ext uri="{BB962C8B-B14F-4D97-AF65-F5344CB8AC3E}">
        <p14:creationId xmlns:p14="http://schemas.microsoft.com/office/powerpoint/2010/main" val="139538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CO" b="1" dirty="0" smtClean="0"/>
              <a:t>TÍTULO  I:  DE LOS PRINCIPIOS FUNDAMENTALES:</a:t>
            </a:r>
            <a:r>
              <a:rPr lang="es-CO" dirty="0" smtClean="0"/>
              <a:t> </a:t>
            </a:r>
            <a:endParaRPr lang="es-CO" dirty="0"/>
          </a:p>
        </p:txBody>
      </p:sp>
      <p:sp>
        <p:nvSpPr>
          <p:cNvPr id="3" name="2 Marcador de contenido"/>
          <p:cNvSpPr>
            <a:spLocks noGrp="1"/>
          </p:cNvSpPr>
          <p:nvPr>
            <p:ph idx="1"/>
          </p:nvPr>
        </p:nvSpPr>
        <p:spPr>
          <a:xfrm>
            <a:off x="467544" y="2132856"/>
            <a:ext cx="8229600" cy="2952328"/>
          </a:xfrm>
        </p:spPr>
        <p:txBody>
          <a:bodyPr>
            <a:noAutofit/>
          </a:bodyPr>
          <a:lstStyle/>
          <a:p>
            <a:pPr algn="just"/>
            <a:r>
              <a:rPr lang="es-CO" sz="3200" dirty="0"/>
              <a:t>E</a:t>
            </a:r>
            <a:r>
              <a:rPr lang="es-CO" sz="3200" dirty="0" smtClean="0"/>
              <a:t>ste </a:t>
            </a:r>
            <a:r>
              <a:rPr lang="es-CO" sz="3200" dirty="0"/>
              <a:t>primer título de la constitución conforma la parte dogmática de la misma al igual que el preámbulo y en este se explica de una forma más detallada, las características, los fines, las obligaciones y políticas que han de guiar al Estado</a:t>
            </a:r>
          </a:p>
        </p:txBody>
      </p:sp>
    </p:spTree>
    <p:extLst>
      <p:ext uri="{BB962C8B-B14F-4D97-AF65-F5344CB8AC3E}">
        <p14:creationId xmlns:p14="http://schemas.microsoft.com/office/powerpoint/2010/main" val="3915566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980728"/>
            <a:ext cx="8229600" cy="4876800"/>
          </a:xfrm>
        </p:spPr>
        <p:txBody>
          <a:bodyPr>
            <a:normAutofit/>
          </a:bodyPr>
          <a:lstStyle/>
          <a:p>
            <a:pPr algn="just"/>
            <a:r>
              <a:rPr lang="es-CO" sz="2800" dirty="0"/>
              <a:t>“Art 2. Son fines esenciales del Estado: servir a la comunidad, promover la prosperidad general y garantizar la efectividad de los principios, derechos y deberes consagrados en la Constitución; facilitar la participación de todos en las decisiones que los afectan y en la vida económica, política, administrativa y cultural de la Nación; defender la independencia nacional, mantener la integridad territorial y asegurar la convivencia pacífica y la vigencia de un orden justo.” </a:t>
            </a:r>
          </a:p>
          <a:p>
            <a:pPr algn="just"/>
            <a:endParaRPr lang="es-CO" sz="2800" dirty="0"/>
          </a:p>
        </p:txBody>
      </p:sp>
    </p:spTree>
    <p:extLst>
      <p:ext uri="{BB962C8B-B14F-4D97-AF65-F5344CB8AC3E}">
        <p14:creationId xmlns:p14="http://schemas.microsoft.com/office/powerpoint/2010/main" val="1360850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CO" b="1" dirty="0" smtClean="0"/>
              <a:t>TÍTULO II: DE LOS DERECHOS, LAS GARANTÍAS Y DEBERES: </a:t>
            </a:r>
            <a:endParaRPr lang="es-CO" dirty="0"/>
          </a:p>
        </p:txBody>
      </p:sp>
      <p:sp>
        <p:nvSpPr>
          <p:cNvPr id="3" name="2 Marcador de contenido"/>
          <p:cNvSpPr>
            <a:spLocks noGrp="1"/>
          </p:cNvSpPr>
          <p:nvPr>
            <p:ph idx="1"/>
          </p:nvPr>
        </p:nvSpPr>
        <p:spPr/>
        <p:txBody>
          <a:bodyPr>
            <a:normAutofit lnSpcReduction="10000"/>
          </a:bodyPr>
          <a:lstStyle/>
          <a:p>
            <a:pPr algn="just"/>
            <a:r>
              <a:rPr lang="es-CO" dirty="0"/>
              <a:t>E</a:t>
            </a:r>
            <a:r>
              <a:rPr lang="es-CO" dirty="0" smtClean="0"/>
              <a:t>ste </a:t>
            </a:r>
            <a:r>
              <a:rPr lang="es-CO" dirty="0"/>
              <a:t>título al igual que </a:t>
            </a:r>
            <a:r>
              <a:rPr lang="es-CO" dirty="0" smtClean="0"/>
              <a:t>el anterior también </a:t>
            </a:r>
            <a:r>
              <a:rPr lang="es-CO" dirty="0"/>
              <a:t>constituye la parte dogmática de la constitución ya que en este se encuentran consignados las tres generaciones de derechos que poseemos los colombianos (fundamentales; sociales, económicos y culturales; y colectivos y del medio ambiente) además se explican los mecanismos por medio de los cuales hacerlos cumplir y finaliza con los deberes de cada colombiano.</a:t>
            </a:r>
          </a:p>
          <a:p>
            <a:r>
              <a:rPr lang="es-CO" dirty="0"/>
              <a:t>“Art. 11. El derecho a la vida es inviolable. No habrá pena de muerte. </a:t>
            </a:r>
          </a:p>
          <a:p>
            <a:r>
              <a:rPr lang="es-CO" dirty="0"/>
              <a:t>Art. 12. Nadie será sometido a desaparición forzada, a torturas ni a tratos o penas crueles, inhumanas o degradantes.</a:t>
            </a:r>
          </a:p>
          <a:p>
            <a:endParaRPr lang="es-CO" dirty="0"/>
          </a:p>
        </p:txBody>
      </p:sp>
    </p:spTree>
    <p:extLst>
      <p:ext uri="{BB962C8B-B14F-4D97-AF65-F5344CB8AC3E}">
        <p14:creationId xmlns:p14="http://schemas.microsoft.com/office/powerpoint/2010/main" val="6143867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1052736"/>
            <a:ext cx="8229600" cy="4876800"/>
          </a:xfrm>
        </p:spPr>
        <p:txBody>
          <a:bodyPr>
            <a:normAutofit/>
          </a:bodyPr>
          <a:lstStyle/>
          <a:p>
            <a:pPr algn="just"/>
            <a:r>
              <a:rPr lang="es-CO" sz="3200" dirty="0"/>
              <a:t>Art. 13. Todas las personas nacen libres e iguales ante la ley, recibirán la misma protección y trato de las autoridades y gozarán de los mismos derechos, libertades y oportunidades sin ninguna discriminación por razones de sexo, raza, origen nacional o familiar, lengua, religión, opinión política o filosófica”</a:t>
            </a:r>
          </a:p>
          <a:p>
            <a:pPr algn="just"/>
            <a:endParaRPr lang="es-CO" sz="3200" dirty="0"/>
          </a:p>
        </p:txBody>
      </p:sp>
    </p:spTree>
    <p:extLst>
      <p:ext uri="{BB962C8B-B14F-4D97-AF65-F5344CB8AC3E}">
        <p14:creationId xmlns:p14="http://schemas.microsoft.com/office/powerpoint/2010/main" val="2944462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CO" b="1" dirty="0" smtClean="0"/>
              <a:t>TÍTULO III: DE  LOS HABITANTES Y EL TERRITORIO:</a:t>
            </a:r>
            <a:r>
              <a:rPr lang="es-CO" dirty="0" smtClean="0"/>
              <a:t> </a:t>
            </a:r>
            <a:endParaRPr lang="es-CO" dirty="0"/>
          </a:p>
        </p:txBody>
      </p:sp>
      <p:sp>
        <p:nvSpPr>
          <p:cNvPr id="3" name="2 Marcador de contenido"/>
          <p:cNvSpPr>
            <a:spLocks noGrp="1"/>
          </p:cNvSpPr>
          <p:nvPr>
            <p:ph idx="1"/>
          </p:nvPr>
        </p:nvSpPr>
        <p:spPr/>
        <p:txBody>
          <a:bodyPr>
            <a:normAutofit/>
          </a:bodyPr>
          <a:lstStyle/>
          <a:p>
            <a:pPr algn="just"/>
            <a:r>
              <a:rPr lang="es-CO" sz="2800" dirty="0" smtClean="0"/>
              <a:t>Este </a:t>
            </a:r>
            <a:r>
              <a:rPr lang="es-CO" sz="2800" dirty="0"/>
              <a:t>título es el primero orgánico de la constitución ya que en este se describen dos de los elementos que hacen parte del Estado, la población: donde se explica las características de los nacionales colombianos, de los extranjeros y de aquellos que gozan de doble nacionalidad además de las restricciones que puede ordenar el Estado en situaciones especiales estipuladas en la ley, además de hace una descripción del territorio nacional, especificando los limites internacionales y las demás partes del territorio.</a:t>
            </a:r>
          </a:p>
          <a:p>
            <a:pPr algn="just"/>
            <a:endParaRPr lang="es-CO" sz="2800" dirty="0"/>
          </a:p>
        </p:txBody>
      </p:sp>
    </p:spTree>
    <p:extLst>
      <p:ext uri="{BB962C8B-B14F-4D97-AF65-F5344CB8AC3E}">
        <p14:creationId xmlns:p14="http://schemas.microsoft.com/office/powerpoint/2010/main" val="21560054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dad">
  <a:themeElements>
    <a:clrScheme name="Claridad">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dad">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27</TotalTime>
  <Words>1877</Words>
  <Application>Microsoft Office PowerPoint</Application>
  <PresentationFormat>Presentación en pantalla (4:3)</PresentationFormat>
  <Paragraphs>41</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Claridad</vt:lpstr>
      <vt:lpstr>ESTRUCTURA DE LA CONSTITUCIÓN POLITICA DE COLOMBIA </vt:lpstr>
      <vt:lpstr>Presentación de PowerPoint</vt:lpstr>
      <vt:lpstr>Presentación de PowerPoint</vt:lpstr>
      <vt:lpstr>Presentación de PowerPoint</vt:lpstr>
      <vt:lpstr>TÍTULO  I:  DE LOS PRINCIPIOS FUNDAMENTALES: </vt:lpstr>
      <vt:lpstr>Presentación de PowerPoint</vt:lpstr>
      <vt:lpstr>TÍTULO II: DE LOS DERECHOS, LAS GARANTÍAS Y DEBERES: </vt:lpstr>
      <vt:lpstr>Presentación de PowerPoint</vt:lpstr>
      <vt:lpstr>TÍTULO III: DE  LOS HABITANTES Y EL TERRITORIO: </vt:lpstr>
      <vt:lpstr>Presentación de PowerPoint</vt:lpstr>
      <vt:lpstr>Presentación de PowerPoint</vt:lpstr>
      <vt:lpstr>TÍTULO IV: DE LOS PARTIDOS Y MOVIMIENTOS POLÍTICOS, </vt:lpstr>
      <vt:lpstr>Presentación de PowerPoint</vt:lpstr>
      <vt:lpstr>TÍTULO V: DE LA ORGANIZACIÓN DEL ESTADO: </vt:lpstr>
      <vt:lpstr>TÍTULOS DEL VI AL X,  EN ESTOS TÍTULOS SE HACE UNA DESCRIPCIÓN MUCHOS MÁS MINUCIOSA DE LOS ORGANISMOS ENUNCIADOS EN EL TÍTULO V: </vt:lpstr>
      <vt:lpstr>TÍTULO XI: DE LA ORGANIZACIÓN TERRITORIAL: </vt:lpstr>
      <vt:lpstr>Presentación de PowerPoint</vt:lpstr>
      <vt:lpstr>Presentación de PowerPoint</vt:lpstr>
      <vt:lpstr>TÍTULO XII, DEL RÉGIMEN ECONÓMICO Y DE LA HACIENDA PÚBLICA: </vt:lpstr>
      <vt:lpstr>Presentación de PowerPoint</vt:lpstr>
      <vt:lpstr>TÍTULO XIII: DE LA REFORMA DE LA CONSTITUCIÓN: </vt:lpstr>
      <vt:lpstr>Gracias!</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ESTRUCTURA DE LA CONSTITUCION POLITICA DE COLOMBIA</dc:title>
  <dc:creator>Luffi</dc:creator>
  <cp:lastModifiedBy>Luffi</cp:lastModifiedBy>
  <cp:revision>7</cp:revision>
  <dcterms:created xsi:type="dcterms:W3CDTF">2013-08-31T02:24:17Z</dcterms:created>
  <dcterms:modified xsi:type="dcterms:W3CDTF">2013-08-31T02:51:30Z</dcterms:modified>
</cp:coreProperties>
</file>