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2DE801CE-F1ED-4435-8CCD-F480A14A66DE}" type="datetimeFigureOut">
              <a:rPr lang="es-CO" smtClean="0"/>
              <a:t>13/09/2013</a:t>
            </a:fld>
            <a:endParaRPr lang="es-CO"/>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CO"/>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09B652FD-5F13-42F2-A3FD-A60FD3B2DF46}" type="slidenum">
              <a:rPr lang="es-CO" smtClean="0"/>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DE801CE-F1ED-4435-8CCD-F480A14A66DE}" type="datetimeFigureOut">
              <a:rPr lang="es-CO" smtClean="0"/>
              <a:t>13/09/2013</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09B652FD-5F13-42F2-A3FD-A60FD3B2DF46}"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DE801CE-F1ED-4435-8CCD-F480A14A66DE}" type="datetimeFigureOut">
              <a:rPr lang="es-CO" smtClean="0"/>
              <a:t>13/09/2013</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09B652FD-5F13-42F2-A3FD-A60FD3B2DF46}"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DE801CE-F1ED-4435-8CCD-F480A14A66DE}" type="datetimeFigureOut">
              <a:rPr lang="es-CO" smtClean="0"/>
              <a:t>13/09/2013</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09B652FD-5F13-42F2-A3FD-A60FD3B2DF46}" type="slidenum">
              <a:rPr lang="es-CO" smtClean="0"/>
              <a:t>‹Nº›</a:t>
            </a:fld>
            <a:endParaRPr lang="es-CO"/>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2DE801CE-F1ED-4435-8CCD-F480A14A66DE}" type="datetimeFigureOut">
              <a:rPr lang="es-CO" smtClean="0"/>
              <a:t>13/09/2013</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09B652FD-5F13-42F2-A3FD-A60FD3B2DF46}" type="slidenum">
              <a:rPr lang="es-CO" smtClean="0"/>
              <a:t>‹Nº›</a:t>
            </a:fld>
            <a:endParaRPr lang="es-CO"/>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2DE801CE-F1ED-4435-8CCD-F480A14A66DE}" type="datetimeFigureOut">
              <a:rPr lang="es-CO" smtClean="0"/>
              <a:t>13/09/2013</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09B652FD-5F13-42F2-A3FD-A60FD3B2DF46}" type="slidenum">
              <a:rPr lang="es-CO" smtClean="0"/>
              <a:t>‹Nº›</a:t>
            </a:fld>
            <a:endParaRPr lang="es-CO"/>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2DE801CE-F1ED-4435-8CCD-F480A14A66DE}" type="datetimeFigureOut">
              <a:rPr lang="es-CO" smtClean="0"/>
              <a:t>13/09/2013</a:t>
            </a:fld>
            <a:endParaRPr lang="es-CO"/>
          </a:p>
        </p:txBody>
      </p:sp>
      <p:sp>
        <p:nvSpPr>
          <p:cNvPr id="8" name="7 Marcador de pie de página"/>
          <p:cNvSpPr>
            <a:spLocks noGrp="1"/>
          </p:cNvSpPr>
          <p:nvPr>
            <p:ph type="ftr" sz="quarter" idx="11"/>
          </p:nvPr>
        </p:nvSpPr>
        <p:spPr/>
        <p:txBody>
          <a:bodyPr/>
          <a:lstStyle>
            <a:extLst/>
          </a:lstStyle>
          <a:p>
            <a:endParaRPr lang="es-CO"/>
          </a:p>
        </p:txBody>
      </p:sp>
      <p:sp>
        <p:nvSpPr>
          <p:cNvPr id="9" name="8 Marcador de número de diapositiva"/>
          <p:cNvSpPr>
            <a:spLocks noGrp="1"/>
          </p:cNvSpPr>
          <p:nvPr>
            <p:ph type="sldNum" sz="quarter" idx="12"/>
          </p:nvPr>
        </p:nvSpPr>
        <p:spPr/>
        <p:txBody>
          <a:bodyPr/>
          <a:lstStyle>
            <a:extLst/>
          </a:lstStyle>
          <a:p>
            <a:fld id="{09B652FD-5F13-42F2-A3FD-A60FD3B2DF46}" type="slidenum">
              <a:rPr lang="es-CO" smtClean="0"/>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2DE801CE-F1ED-4435-8CCD-F480A14A66DE}" type="datetimeFigureOut">
              <a:rPr lang="es-CO" smtClean="0"/>
              <a:t>13/09/2013</a:t>
            </a:fld>
            <a:endParaRPr lang="es-CO"/>
          </a:p>
        </p:txBody>
      </p:sp>
      <p:sp>
        <p:nvSpPr>
          <p:cNvPr id="4" name="3 Marcador de pie de página"/>
          <p:cNvSpPr>
            <a:spLocks noGrp="1"/>
          </p:cNvSpPr>
          <p:nvPr>
            <p:ph type="ftr" sz="quarter" idx="11"/>
          </p:nvPr>
        </p:nvSpPr>
        <p:spPr/>
        <p:txBody>
          <a:bodyPr/>
          <a:lstStyle>
            <a:extLst/>
          </a:lstStyle>
          <a:p>
            <a:endParaRPr lang="es-CO"/>
          </a:p>
        </p:txBody>
      </p:sp>
      <p:sp>
        <p:nvSpPr>
          <p:cNvPr id="5" name="4 Marcador de número de diapositiva"/>
          <p:cNvSpPr>
            <a:spLocks noGrp="1"/>
          </p:cNvSpPr>
          <p:nvPr>
            <p:ph type="sldNum" sz="quarter" idx="12"/>
          </p:nvPr>
        </p:nvSpPr>
        <p:spPr/>
        <p:txBody>
          <a:bodyPr/>
          <a:lstStyle>
            <a:extLst/>
          </a:lstStyle>
          <a:p>
            <a:fld id="{09B652FD-5F13-42F2-A3FD-A60FD3B2DF46}" type="slidenum">
              <a:rPr lang="es-CO" smtClean="0"/>
              <a:t>‹Nº›</a:t>
            </a:fld>
            <a:endParaRPr lang="es-CO"/>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2DE801CE-F1ED-4435-8CCD-F480A14A66DE}" type="datetimeFigureOut">
              <a:rPr lang="es-CO" smtClean="0"/>
              <a:t>13/09/2013</a:t>
            </a:fld>
            <a:endParaRPr lang="es-CO"/>
          </a:p>
        </p:txBody>
      </p:sp>
      <p:sp>
        <p:nvSpPr>
          <p:cNvPr id="3" name="2 Marcador de pie de página"/>
          <p:cNvSpPr>
            <a:spLocks noGrp="1"/>
          </p:cNvSpPr>
          <p:nvPr>
            <p:ph type="ftr" sz="quarter" idx="11"/>
          </p:nvPr>
        </p:nvSpPr>
        <p:spPr/>
        <p:txBody>
          <a:bodyPr/>
          <a:lstStyle>
            <a:extLst/>
          </a:lstStyle>
          <a:p>
            <a:endParaRPr lang="es-CO"/>
          </a:p>
        </p:txBody>
      </p:sp>
      <p:sp>
        <p:nvSpPr>
          <p:cNvPr id="4" name="3 Marcador de número de diapositiva"/>
          <p:cNvSpPr>
            <a:spLocks noGrp="1"/>
          </p:cNvSpPr>
          <p:nvPr>
            <p:ph type="sldNum" sz="quarter" idx="12"/>
          </p:nvPr>
        </p:nvSpPr>
        <p:spPr/>
        <p:txBody>
          <a:bodyPr/>
          <a:lstStyle>
            <a:extLst/>
          </a:lstStyle>
          <a:p>
            <a:fld id="{09B652FD-5F13-42F2-A3FD-A60FD3B2DF46}"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2DE801CE-F1ED-4435-8CCD-F480A14A66DE}" type="datetimeFigureOut">
              <a:rPr lang="es-CO" smtClean="0"/>
              <a:t>13/09/2013</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09B652FD-5F13-42F2-A3FD-A60FD3B2DF46}" type="slidenum">
              <a:rPr lang="es-CO" smtClean="0"/>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2DE801CE-F1ED-4435-8CCD-F480A14A66DE}" type="datetimeFigureOut">
              <a:rPr lang="es-CO" smtClean="0"/>
              <a:t>13/09/2013</a:t>
            </a:fld>
            <a:endParaRPr lang="es-CO"/>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CO"/>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09B652FD-5F13-42F2-A3FD-A60FD3B2DF46}" type="slidenum">
              <a:rPr lang="es-CO" smtClean="0"/>
              <a:t>‹Nº›</a:t>
            </a:fld>
            <a:endParaRPr lang="es-CO"/>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DE801CE-F1ED-4435-8CCD-F480A14A66DE}" type="datetimeFigureOut">
              <a:rPr lang="es-CO" smtClean="0"/>
              <a:t>13/09/2013</a:t>
            </a:fld>
            <a:endParaRPr lang="es-CO"/>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CO"/>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9B652FD-5F13-42F2-A3FD-A60FD3B2DF46}"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844824"/>
            <a:ext cx="7772400" cy="1829761"/>
          </a:xfrm>
        </p:spPr>
        <p:txBody>
          <a:bodyPr>
            <a:normAutofit fontScale="90000"/>
          </a:bodyPr>
          <a:lstStyle/>
          <a:p>
            <a:r>
              <a:rPr lang="es-CO" b="1" dirty="0"/>
              <a:t>TITULO II. </a:t>
            </a:r>
            <a:r>
              <a:rPr lang="es-CO" b="1" dirty="0" smtClean="0"/>
              <a:t/>
            </a:r>
            <a:br>
              <a:rPr lang="es-CO" b="1" dirty="0" smtClean="0"/>
            </a:br>
            <a:r>
              <a:rPr lang="es-CO" b="1" dirty="0" smtClean="0"/>
              <a:t>DE </a:t>
            </a:r>
            <a:r>
              <a:rPr lang="es-CO" b="1" dirty="0"/>
              <a:t>LOS DERECHOS, LAS GARANTIAS Y LOS DEBERES</a:t>
            </a:r>
            <a:r>
              <a:rPr lang="es-CO" dirty="0"/>
              <a:t/>
            </a:r>
            <a:br>
              <a:rPr lang="es-CO" dirty="0"/>
            </a:br>
            <a:endParaRPr lang="es-CO" dirty="0"/>
          </a:p>
        </p:txBody>
      </p:sp>
      <p:sp>
        <p:nvSpPr>
          <p:cNvPr id="3" name="2 Subtítulo"/>
          <p:cNvSpPr>
            <a:spLocks noGrp="1"/>
          </p:cNvSpPr>
          <p:nvPr>
            <p:ph type="subTitle" idx="1"/>
          </p:nvPr>
        </p:nvSpPr>
        <p:spPr/>
        <p:txBody>
          <a:bodyPr/>
          <a:lstStyle/>
          <a:p>
            <a:r>
              <a:rPr lang="es-CO" dirty="0" smtClean="0"/>
              <a:t>Carlos Hidalgo Bolaños</a:t>
            </a:r>
            <a:endParaRPr lang="es-CO" dirty="0"/>
          </a:p>
        </p:txBody>
      </p:sp>
    </p:spTree>
    <p:extLst>
      <p:ext uri="{BB962C8B-B14F-4D97-AF65-F5344CB8AC3E}">
        <p14:creationId xmlns:p14="http://schemas.microsoft.com/office/powerpoint/2010/main" val="18748090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836712"/>
            <a:ext cx="8229600" cy="4525963"/>
          </a:xfrm>
        </p:spPr>
        <p:txBody>
          <a:bodyPr>
            <a:noAutofit/>
          </a:bodyPr>
          <a:lstStyle/>
          <a:p>
            <a:pPr algn="just"/>
            <a:r>
              <a:rPr lang="es-CO" sz="2800" b="1" dirty="0"/>
              <a:t>ARTICULO  24.</a:t>
            </a:r>
            <a:r>
              <a:rPr lang="es-CO" sz="2800" dirty="0"/>
              <a:t> Todo colombiano, con las limitaciones que establezca la ley, tiene derecho a circular libremente por el territorio nacional, a entrar y salir de él, y a permanecer y residenciarse en Colombia.</a:t>
            </a:r>
          </a:p>
          <a:p>
            <a:pPr algn="just"/>
            <a:r>
              <a:rPr lang="es-CO" sz="2800" b="1" dirty="0"/>
              <a:t>NOTA:</a:t>
            </a:r>
            <a:r>
              <a:rPr lang="es-CO" sz="2800" dirty="0"/>
              <a:t> El artículo 24 fue modificado por el Acto Legislativo 02 de 2003, el cual fue declarado INEXEQUIBLE por la Corte Constitucional mediante Sentencia C-816 de 2004, por el vicio de procedimiento ocurrido en el sexto debate de la segunda vuelta.</a:t>
            </a:r>
          </a:p>
          <a:p>
            <a:pPr algn="just"/>
            <a:endParaRPr lang="es-CO" sz="2800" dirty="0"/>
          </a:p>
        </p:txBody>
      </p:sp>
    </p:spTree>
    <p:extLst>
      <p:ext uri="{BB962C8B-B14F-4D97-AF65-F5344CB8AC3E}">
        <p14:creationId xmlns:p14="http://schemas.microsoft.com/office/powerpoint/2010/main" val="30389328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04664"/>
            <a:ext cx="8229600" cy="4525963"/>
          </a:xfrm>
        </p:spPr>
        <p:txBody>
          <a:bodyPr>
            <a:noAutofit/>
          </a:bodyPr>
          <a:lstStyle/>
          <a:p>
            <a:pPr algn="just"/>
            <a:r>
              <a:rPr lang="es-CO" sz="2300" dirty="0"/>
              <a:t>El texto del Acto Legislativo 02 de 2003 era: Artículo 2. El artículo 24 de la Constitución Política quedará así: Todo colombiano, con las limitaciones que establezca la ley, tiene derecho a circular libremente por el territorio nacional, a entrar y salir de él, y a permanecer y residenciarse en Colombia.</a:t>
            </a:r>
          </a:p>
          <a:p>
            <a:pPr algn="just"/>
            <a:r>
              <a:rPr lang="es-CO" sz="2300" dirty="0"/>
              <a:t>El Gobierno Nacional podrá establecer la obligación de llevar un informe de residencia de los habitantes del territorio nacional,  de conformidad  con la ley estatutaria que se expida para el efecto.</a:t>
            </a:r>
          </a:p>
          <a:p>
            <a:pPr algn="just"/>
            <a:r>
              <a:rPr lang="es-CO" sz="2300" b="1" dirty="0"/>
              <a:t>ARTICULO  25.</a:t>
            </a:r>
            <a:r>
              <a:rPr lang="es-CO" sz="2300" dirty="0"/>
              <a:t> El trabajo es un derecho y una obligación social y goza, en todas sus modalidades, de la especial protección del Estado. Toda persona tiene derecho a un trabajo en condiciones dignas y justas.</a:t>
            </a:r>
          </a:p>
          <a:p>
            <a:pPr algn="just"/>
            <a:endParaRPr lang="es-CO" sz="2300" dirty="0"/>
          </a:p>
        </p:txBody>
      </p:sp>
    </p:spTree>
    <p:extLst>
      <p:ext uri="{BB962C8B-B14F-4D97-AF65-F5344CB8AC3E}">
        <p14:creationId xmlns:p14="http://schemas.microsoft.com/office/powerpoint/2010/main" val="25116807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332656"/>
            <a:ext cx="8229600" cy="4525963"/>
          </a:xfrm>
        </p:spPr>
        <p:txBody>
          <a:bodyPr>
            <a:noAutofit/>
          </a:bodyPr>
          <a:lstStyle/>
          <a:p>
            <a:pPr algn="just"/>
            <a:r>
              <a:rPr lang="es-CO" sz="2400" b="1" dirty="0"/>
              <a:t>ARTICULO 26</a:t>
            </a:r>
            <a:r>
              <a:rPr lang="es-CO" sz="2400" dirty="0"/>
              <a:t>. Toda persona es libre de escoger profesión u oficio. La ley podrá exigir títulos de idoneidad. Las autoridades competentes inspeccionarán y vigilarán el ejercicio de las profesiones.</a:t>
            </a:r>
          </a:p>
          <a:p>
            <a:pPr algn="just"/>
            <a:r>
              <a:rPr lang="es-CO" sz="2400" dirty="0"/>
              <a:t>Las ocupaciones, artes y oficios que no exijan formación académica son de libre ejercicio, salvo aquellas que impliquen un riesgo social.</a:t>
            </a:r>
          </a:p>
          <a:p>
            <a:pPr algn="just"/>
            <a:r>
              <a:rPr lang="es-CO" sz="2400" dirty="0"/>
              <a:t>Las profesiones legalmente reconocidas pueden organizarse en colegios. La estructura interna y el funcionamiento de éstos deberán ser democráticos. La ley podrá asignarles funciones públicas y establecer los debidos controles.</a:t>
            </a:r>
          </a:p>
          <a:p>
            <a:pPr algn="just"/>
            <a:r>
              <a:rPr lang="es-CO" sz="2400" b="1" dirty="0"/>
              <a:t>ARTICULO 27</a:t>
            </a:r>
            <a:r>
              <a:rPr lang="es-CO" sz="2400" dirty="0"/>
              <a:t>. El Estado garantiza las libertades de enseñanza, aprendizaje, investigación y cátedra.</a:t>
            </a:r>
          </a:p>
          <a:p>
            <a:pPr algn="just"/>
            <a:endParaRPr lang="es-CO" sz="2400" dirty="0"/>
          </a:p>
        </p:txBody>
      </p:sp>
    </p:spTree>
    <p:extLst>
      <p:ext uri="{BB962C8B-B14F-4D97-AF65-F5344CB8AC3E}">
        <p14:creationId xmlns:p14="http://schemas.microsoft.com/office/powerpoint/2010/main" val="6005691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476672"/>
            <a:ext cx="8229600" cy="4525963"/>
          </a:xfrm>
        </p:spPr>
        <p:txBody>
          <a:bodyPr>
            <a:noAutofit/>
          </a:bodyPr>
          <a:lstStyle/>
          <a:p>
            <a:pPr algn="just"/>
            <a:r>
              <a:rPr lang="es-CO" sz="2400" b="1" dirty="0"/>
              <a:t>ARTICULO  28</a:t>
            </a:r>
            <a:r>
              <a:rPr lang="es-CO" sz="2400" dirty="0"/>
              <a:t>.Toda persona es libre. Nadie puede ser molestado en su persona o familia, ni reducido a prisión o arresto, ni detenido, ni su domicilio registrado, sino en virtud de mandamiento escrito de autoridad judicial competente, con las formalidades legales y por motivo previamente definido en la ley.</a:t>
            </a:r>
          </a:p>
          <a:p>
            <a:pPr algn="just"/>
            <a:r>
              <a:rPr lang="es-CO" sz="2400" dirty="0"/>
              <a:t>La persona detenida preventivamente será puesta a disposición del juez competente dentro de las treinta y seis horas siguientes, para que éste adopte la decisión correspondiente en el término que establezca la ley.</a:t>
            </a:r>
          </a:p>
          <a:p>
            <a:pPr algn="just"/>
            <a:r>
              <a:rPr lang="es-CO" sz="2400" dirty="0"/>
              <a:t>En ningún caso podrá haber detención, prisión ni arresto por deudas, ni penas y medidas de seguridad imprescriptibles.</a:t>
            </a:r>
          </a:p>
          <a:p>
            <a:pPr algn="just"/>
            <a:endParaRPr lang="es-CO" sz="2400" dirty="0"/>
          </a:p>
        </p:txBody>
      </p:sp>
    </p:spTree>
    <p:extLst>
      <p:ext uri="{BB962C8B-B14F-4D97-AF65-F5344CB8AC3E}">
        <p14:creationId xmlns:p14="http://schemas.microsoft.com/office/powerpoint/2010/main" val="38083310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620688"/>
            <a:ext cx="8229600" cy="4525963"/>
          </a:xfrm>
        </p:spPr>
        <p:txBody>
          <a:bodyPr>
            <a:noAutofit/>
          </a:bodyPr>
          <a:lstStyle/>
          <a:p>
            <a:pPr algn="just"/>
            <a:r>
              <a:rPr lang="es-CO" sz="2000" b="1" dirty="0"/>
              <a:t>NOTA:</a:t>
            </a:r>
            <a:r>
              <a:rPr lang="es-CO" sz="2000" dirty="0"/>
              <a:t> El artículo 28 fue modificado por el Acto Legislativo 02 de 2003, el cual fue declarado INEXEQUIBLE por la Corte Constitucional mediante Sentencia C-816 de 2004, por el vicio de procedimiento ocurrido en el sexto debate de la segunda vuelta.</a:t>
            </a:r>
          </a:p>
          <a:p>
            <a:pPr algn="just"/>
            <a:r>
              <a:rPr lang="es-CO" sz="2000" dirty="0"/>
              <a:t>El texto del Acto Legislativo 02 de 2003 era: Artículo 3. El artículo 28 de la Constitución Política quedará así: Toda persona es libre.  Nadie puede ser molestado en su persona o familia, ni reducido a prisión o arresto, ni detenido, ni su domicilio registrado, sino en virtud de mandamiento escrito de autoridad judicial competente, con las formalidades legales y por motivo previamente definido en la ley.</a:t>
            </a:r>
          </a:p>
          <a:p>
            <a:pPr algn="just"/>
            <a:r>
              <a:rPr lang="es-CO" sz="2000" dirty="0"/>
              <a:t>La persona detenida preventivamente será puesta a disposición del juez competente dentro de las treinta y seis (36) horas siguientes, para que este adopte la decisión correspondiente en el término que establezca la ley.</a:t>
            </a:r>
          </a:p>
          <a:p>
            <a:pPr algn="just"/>
            <a:endParaRPr lang="es-CO" sz="2000" dirty="0"/>
          </a:p>
        </p:txBody>
      </p:sp>
    </p:spTree>
    <p:extLst>
      <p:ext uri="{BB962C8B-B14F-4D97-AF65-F5344CB8AC3E}">
        <p14:creationId xmlns:p14="http://schemas.microsoft.com/office/powerpoint/2010/main" val="23113558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124744"/>
            <a:ext cx="8229600" cy="4525963"/>
          </a:xfrm>
        </p:spPr>
        <p:txBody>
          <a:bodyPr>
            <a:normAutofit/>
          </a:bodyPr>
          <a:lstStyle/>
          <a:p>
            <a:pPr algn="just"/>
            <a:r>
              <a:rPr lang="es-CO" sz="2000" dirty="0"/>
              <a:t>En ningún caso podrá haber detención, prisión ni arresto por deudas, ni penas y medidas de seguridad imprescriptibles.</a:t>
            </a:r>
          </a:p>
          <a:p>
            <a:pPr algn="just"/>
            <a:r>
              <a:rPr lang="es-CO" sz="2000" dirty="0"/>
              <a:t>Una ley estatutaria reglamentará la forma en que, sin previa orden judicial, las autoridades que ella señale puedan realizar detenciones, allanamientos y registros domiciliarios, con aviso inmediato a la Procuraduría General de la Nación y control judicial posterior dentro de las treinta y seis (36) horas siguientes, siempre que existan serios motivos para prevenir la comisión de actos terroristas.</a:t>
            </a:r>
          </a:p>
          <a:p>
            <a:pPr algn="just"/>
            <a:r>
              <a:rPr lang="es-CO" sz="2000" dirty="0"/>
              <a:t>Al iniciar cada período de sesiones el Gobierno rendirá informe al Congreso sobre el uso que se haya hecho de esta facultad.  Los funcionarios que abusen de las medidas a que se refiere este artículo incurrirán en falta gravísima, sin perjuicio de las demás responsabilidades a que hubiere lugar.</a:t>
            </a:r>
          </a:p>
          <a:p>
            <a:pPr algn="just"/>
            <a:endParaRPr lang="es-CO" sz="2000" dirty="0"/>
          </a:p>
        </p:txBody>
      </p:sp>
    </p:spTree>
    <p:extLst>
      <p:ext uri="{BB962C8B-B14F-4D97-AF65-F5344CB8AC3E}">
        <p14:creationId xmlns:p14="http://schemas.microsoft.com/office/powerpoint/2010/main" val="33043094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332656"/>
            <a:ext cx="8229600" cy="4525963"/>
          </a:xfrm>
        </p:spPr>
        <p:txBody>
          <a:bodyPr>
            <a:noAutofit/>
          </a:bodyPr>
          <a:lstStyle/>
          <a:p>
            <a:pPr algn="just"/>
            <a:r>
              <a:rPr lang="es-CO" sz="2000" b="1" dirty="0"/>
              <a:t>ARTICULO 29</a:t>
            </a:r>
            <a:r>
              <a:rPr lang="es-CO" sz="2000" dirty="0"/>
              <a:t>. El debido proceso se aplicará a toda clase de actuaciones judiciales y administrativas.</a:t>
            </a:r>
          </a:p>
          <a:p>
            <a:pPr algn="just"/>
            <a:r>
              <a:rPr lang="es-CO" sz="2000" dirty="0"/>
              <a:t>Nadie podrá ser juzgado sino conforme a leyes preexistentes al acto que se le imputa, ante juez o tribunal competente y con observancia de la plenitud de las formas propias de cada juicio.</a:t>
            </a:r>
          </a:p>
          <a:p>
            <a:pPr algn="just"/>
            <a:r>
              <a:rPr lang="es-CO" sz="2000" dirty="0"/>
              <a:t>En materia penal, la ley permisiva o favorable, aun cuando sea posterior, se aplicará de preferencia a la restrictiva o desfavorable.</a:t>
            </a:r>
          </a:p>
          <a:p>
            <a:pPr algn="just"/>
            <a:r>
              <a:rPr lang="es-CO" sz="2000" dirty="0"/>
              <a:t>Toda persona se presume inocente mientras no se la haya declarado judicialmente culpable. Quien sea sindicado tiene derecho a la defensa y a la asistencia de un abogado escogido por él, o de oficio, durante la investigación y el juzgamiento; a un debido proceso público sin dilaciones injustificadas; a presentar pruebas y a controvertir las que se alleguen en su contra; a impugnar la sentencia condenatoria, y a no ser juzgado dos veces por el mismo hecho.</a:t>
            </a:r>
          </a:p>
          <a:p>
            <a:pPr algn="just"/>
            <a:r>
              <a:rPr lang="es-CO" sz="2000" dirty="0"/>
              <a:t>Es nula, de pleno derecho, la prueba obtenida con violación del debido proceso.</a:t>
            </a:r>
          </a:p>
          <a:p>
            <a:pPr algn="just"/>
            <a:endParaRPr lang="es-CO" sz="2000" dirty="0"/>
          </a:p>
        </p:txBody>
      </p:sp>
    </p:spTree>
    <p:extLst>
      <p:ext uri="{BB962C8B-B14F-4D97-AF65-F5344CB8AC3E}">
        <p14:creationId xmlns:p14="http://schemas.microsoft.com/office/powerpoint/2010/main" val="17865400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692696"/>
            <a:ext cx="8229600" cy="4525963"/>
          </a:xfrm>
        </p:spPr>
        <p:txBody>
          <a:bodyPr>
            <a:normAutofit fontScale="77500" lnSpcReduction="20000"/>
          </a:bodyPr>
          <a:lstStyle/>
          <a:p>
            <a:pPr algn="just"/>
            <a:r>
              <a:rPr lang="es-CO" b="1" dirty="0"/>
              <a:t>ARTICULO 30</a:t>
            </a:r>
            <a:r>
              <a:rPr lang="es-CO" dirty="0"/>
              <a:t>.  Reglamentado por la Ley 1095 de 2006. Quien estuviere privado de su libertad, y creyere estarlo ilegalmente, tiene derecho a invocar ante cualquier autoridad judicial, en todo tiempo, por sí o por interpuesta persona, el Habeas Corpus, el cual debe resolverse en el término de treinta y seis horas.</a:t>
            </a:r>
          </a:p>
          <a:p>
            <a:pPr algn="just"/>
            <a:r>
              <a:rPr lang="es-CO" b="1" dirty="0"/>
              <a:t>ARTICULO 31.</a:t>
            </a:r>
            <a:r>
              <a:rPr lang="es-CO" dirty="0"/>
              <a:t> Toda sentencia judicial podrá ser apelada o consultada, salvo las excepciones que consagre la ley.</a:t>
            </a:r>
          </a:p>
          <a:p>
            <a:pPr algn="just"/>
            <a:r>
              <a:rPr lang="es-CO" dirty="0"/>
              <a:t>El superior no podrá agravar la pena impuesta cuando el condenado sea apelante único.</a:t>
            </a:r>
          </a:p>
          <a:p>
            <a:pPr algn="just"/>
            <a:r>
              <a:rPr lang="es-CO" b="1" dirty="0"/>
              <a:t>ARTICULO 32</a:t>
            </a:r>
            <a:r>
              <a:rPr lang="es-CO" dirty="0"/>
              <a:t>. El delincuente sorprendido en flagrancia podrá ser aprehendido y llevado ante el juez por cualquier persona. Si los agentes de la autoridad lo persiguieren y se refugiare en su propio domicilio, podrán penetrar en él, para el acto de la aprehensión; si se acogiere a domicilio ajeno, deberá preceder requerimiento al morador.</a:t>
            </a:r>
          </a:p>
          <a:p>
            <a:pPr algn="just"/>
            <a:endParaRPr lang="es-CO" dirty="0"/>
          </a:p>
        </p:txBody>
      </p:sp>
    </p:spTree>
    <p:extLst>
      <p:ext uri="{BB962C8B-B14F-4D97-AF65-F5344CB8AC3E}">
        <p14:creationId xmlns:p14="http://schemas.microsoft.com/office/powerpoint/2010/main" val="14032219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980728"/>
            <a:ext cx="8229600" cy="4525963"/>
          </a:xfrm>
        </p:spPr>
        <p:txBody>
          <a:bodyPr>
            <a:noAutofit/>
          </a:bodyPr>
          <a:lstStyle/>
          <a:p>
            <a:pPr algn="just"/>
            <a:r>
              <a:rPr lang="es-CO" sz="2400" b="1" dirty="0"/>
              <a:t>ARTICULO 33</a:t>
            </a:r>
            <a:r>
              <a:rPr lang="es-CO" sz="2400" dirty="0"/>
              <a:t>. Nadie podrá ser obligado a declarar contra sí mismo o contra su cónyuge, compañero permanente o parientes dentro del cuarto grado de consanguinidad, segundo de afinidad o primero civil.</a:t>
            </a:r>
          </a:p>
          <a:p>
            <a:pPr algn="just"/>
            <a:r>
              <a:rPr lang="es-CO" sz="2400" b="1" dirty="0"/>
              <a:t>ARTICULO  34</a:t>
            </a:r>
            <a:r>
              <a:rPr lang="es-CO" sz="2400" dirty="0"/>
              <a:t>. Se prohíben las penas de destierro, prisión perpetua y confiscación.</a:t>
            </a:r>
          </a:p>
          <a:p>
            <a:pPr algn="just"/>
            <a:r>
              <a:rPr lang="es-CO" sz="2400" dirty="0"/>
              <a:t>No obstante, por sentencia judicial, se declarará extinguido el dominio sobre los bienes adquiridos mediante enriquecimiento ilícito, en perjuicio del Tesoro Público o con grave deterioro de la moral social. (VER LA LEY 1327 DE 2009).</a:t>
            </a:r>
          </a:p>
          <a:p>
            <a:pPr algn="just"/>
            <a:endParaRPr lang="es-CO" sz="2400" dirty="0"/>
          </a:p>
        </p:txBody>
      </p:sp>
    </p:spTree>
    <p:extLst>
      <p:ext uri="{BB962C8B-B14F-4D97-AF65-F5344CB8AC3E}">
        <p14:creationId xmlns:p14="http://schemas.microsoft.com/office/powerpoint/2010/main" val="23195648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548680"/>
            <a:ext cx="8229600" cy="4525963"/>
          </a:xfrm>
        </p:spPr>
        <p:txBody>
          <a:bodyPr>
            <a:noAutofit/>
          </a:bodyPr>
          <a:lstStyle/>
          <a:p>
            <a:pPr algn="just"/>
            <a:r>
              <a:rPr lang="es-CO" sz="1800" b="1" dirty="0"/>
              <a:t>ARTICULO  35</a:t>
            </a:r>
            <a:r>
              <a:rPr lang="es-CO" sz="1800" dirty="0"/>
              <a:t>. Modificado por el art. 1, Acto Legislativo No. 01 de 1997, el nuevo texto es el siguiente: La extradición se podrá solicitar, conceder u ofrecer de acuerdo con los tratados públicos y, en su defecto, con la ley.</a:t>
            </a:r>
          </a:p>
          <a:p>
            <a:pPr algn="just"/>
            <a:r>
              <a:rPr lang="es-CO" sz="1800" dirty="0"/>
              <a:t>Además, la extradición de los colombianos por nacimiento se concederá por delitos cometidos en el exterior, considerados como tales en la legislación penal colombiana. La Ley reglamentará la materia.</a:t>
            </a:r>
          </a:p>
          <a:p>
            <a:pPr algn="just"/>
            <a:r>
              <a:rPr lang="es-CO" sz="1800" dirty="0"/>
              <a:t>La extradición no procederá por delitos políticos.</a:t>
            </a:r>
          </a:p>
          <a:p>
            <a:pPr algn="just"/>
            <a:r>
              <a:rPr lang="es-CO" sz="1800" dirty="0"/>
              <a:t>No procederá la extradición cuando se trate de hechos cometidos con anterioridad a la promulgación de la presente norma.</a:t>
            </a:r>
          </a:p>
          <a:p>
            <a:pPr algn="just"/>
            <a:r>
              <a:rPr lang="es-CO" sz="1800" dirty="0"/>
              <a:t>Texto original: Se prohíbe la extradición de colombianos por nacimiento.</a:t>
            </a:r>
          </a:p>
          <a:p>
            <a:pPr algn="just"/>
            <a:r>
              <a:rPr lang="es-CO" sz="1800" dirty="0"/>
              <a:t>No se concederá la extradición de extranjeros por delitos políticos o de opinión.</a:t>
            </a:r>
          </a:p>
          <a:p>
            <a:pPr algn="just"/>
            <a:r>
              <a:rPr lang="es-CO" sz="1800" dirty="0"/>
              <a:t>Los colombianos que hayan cometido delitos en el exterior, considerados como tales en la legislación nacional, serán procesados y juzgados en Colombia.</a:t>
            </a:r>
          </a:p>
          <a:p>
            <a:pPr algn="just"/>
            <a:endParaRPr lang="es-CO" sz="1800" dirty="0"/>
          </a:p>
        </p:txBody>
      </p:sp>
    </p:spTree>
    <p:extLst>
      <p:ext uri="{BB962C8B-B14F-4D97-AF65-F5344CB8AC3E}">
        <p14:creationId xmlns:p14="http://schemas.microsoft.com/office/powerpoint/2010/main" val="12894695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pPr algn="just"/>
            <a:r>
              <a:rPr lang="es-CO" b="1" dirty="0" smtClean="0"/>
              <a:t>ARTICULO </a:t>
            </a:r>
            <a:r>
              <a:rPr lang="es-CO" b="1" dirty="0"/>
              <a:t>11</a:t>
            </a:r>
            <a:r>
              <a:rPr lang="es-CO" dirty="0"/>
              <a:t>. El derecho a la vida es inviolable. No habrá pena de muerte.</a:t>
            </a:r>
          </a:p>
          <a:p>
            <a:pPr algn="just"/>
            <a:r>
              <a:rPr lang="es-CO" b="1" dirty="0"/>
              <a:t>ARTICULO 12.</a:t>
            </a:r>
            <a:r>
              <a:rPr lang="es-CO" dirty="0"/>
              <a:t> Nadie será sometido a desaparición forzada, a torturas ni a tratos o penas crueles, inhumanas o degradantes.</a:t>
            </a:r>
          </a:p>
          <a:p>
            <a:pPr algn="just"/>
            <a:r>
              <a:rPr lang="es-CO" b="1" dirty="0"/>
              <a:t>ARTICULO  13.</a:t>
            </a:r>
            <a:r>
              <a:rPr lang="es-CO" dirty="0"/>
              <a:t>  Todas las personas nacen libres e iguales ante la ley, recibirán la misma protección y trato de las autoridades y gozarán de los mismos derechos, libertades y oportunidades sin ninguna discriminación por razones de sexo, raza, origen nacional o familiar, lengua, religión, opinión política o filosófica.</a:t>
            </a:r>
          </a:p>
          <a:p>
            <a:pPr algn="just"/>
            <a:endParaRPr lang="es-CO" dirty="0"/>
          </a:p>
        </p:txBody>
      </p:sp>
      <p:sp>
        <p:nvSpPr>
          <p:cNvPr id="2" name="1 Título"/>
          <p:cNvSpPr>
            <a:spLocks noGrp="1"/>
          </p:cNvSpPr>
          <p:nvPr>
            <p:ph type="title"/>
          </p:nvPr>
        </p:nvSpPr>
        <p:spPr>
          <a:xfrm>
            <a:off x="467544" y="476672"/>
            <a:ext cx="8229600" cy="1143000"/>
          </a:xfrm>
        </p:spPr>
        <p:txBody>
          <a:bodyPr>
            <a:noAutofit/>
          </a:bodyPr>
          <a:lstStyle/>
          <a:p>
            <a:pPr algn="ctr"/>
            <a:r>
              <a:rPr lang="es-CO" sz="2800" b="1" dirty="0" smtClean="0"/>
              <a:t>CAPITULO 1. DE LOS DERECHOS FUNDAMENTALES</a:t>
            </a:r>
            <a:r>
              <a:rPr lang="es-CO" sz="2800" dirty="0" smtClean="0"/>
              <a:t/>
            </a:r>
            <a:br>
              <a:rPr lang="es-CO" sz="2800" dirty="0" smtClean="0"/>
            </a:br>
            <a:endParaRPr lang="es-CO" sz="2800" dirty="0"/>
          </a:p>
        </p:txBody>
      </p:sp>
    </p:spTree>
    <p:extLst>
      <p:ext uri="{BB962C8B-B14F-4D97-AF65-F5344CB8AC3E}">
        <p14:creationId xmlns:p14="http://schemas.microsoft.com/office/powerpoint/2010/main" val="20406651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764704"/>
            <a:ext cx="8229600" cy="4525963"/>
          </a:xfrm>
        </p:spPr>
        <p:txBody>
          <a:bodyPr>
            <a:normAutofit fontScale="92500"/>
          </a:bodyPr>
          <a:lstStyle/>
          <a:p>
            <a:pPr algn="just"/>
            <a:r>
              <a:rPr lang="es-CO" b="1" dirty="0"/>
              <a:t>ARTICULO 36.</a:t>
            </a:r>
            <a:r>
              <a:rPr lang="es-CO" dirty="0"/>
              <a:t> Se reconoce el derecho de asilo en los términos previstos en la ley.</a:t>
            </a:r>
          </a:p>
          <a:p>
            <a:pPr algn="just"/>
            <a:r>
              <a:rPr lang="es-CO" b="1" dirty="0"/>
              <a:t>ARTICULO 37.</a:t>
            </a:r>
            <a:r>
              <a:rPr lang="es-CO" dirty="0"/>
              <a:t> Toda parte del pueblo puede reunirse y manifestarse pública y pacíficamente. Sólo la ley podrá establecer de manera expresa los casos en los cuales se podrá limitar el ejercicio de este derecho.</a:t>
            </a:r>
          </a:p>
          <a:p>
            <a:pPr algn="just"/>
            <a:r>
              <a:rPr lang="es-CO" b="1" dirty="0" smtClean="0"/>
              <a:t>ARTICULO   38.</a:t>
            </a:r>
            <a:r>
              <a:rPr lang="es-CO" dirty="0" smtClean="0"/>
              <a:t> Se garantiza el derecho de libre asociación para el desarrollo de las distintas actividades que las personas realizan en sociedad. (Ver la Ley 743 de 2002).</a:t>
            </a:r>
          </a:p>
          <a:p>
            <a:pPr algn="just"/>
            <a:endParaRPr lang="es-CO" dirty="0"/>
          </a:p>
        </p:txBody>
      </p:sp>
    </p:spTree>
    <p:extLst>
      <p:ext uri="{BB962C8B-B14F-4D97-AF65-F5344CB8AC3E}">
        <p14:creationId xmlns:p14="http://schemas.microsoft.com/office/powerpoint/2010/main" val="17964798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764704"/>
            <a:ext cx="8229600" cy="4525963"/>
          </a:xfrm>
        </p:spPr>
        <p:txBody>
          <a:bodyPr>
            <a:noAutofit/>
          </a:bodyPr>
          <a:lstStyle/>
          <a:p>
            <a:pPr algn="just"/>
            <a:r>
              <a:rPr lang="es-CO" sz="2200" b="1" dirty="0" smtClean="0"/>
              <a:t>ARTICULO </a:t>
            </a:r>
            <a:r>
              <a:rPr lang="es-CO" sz="2200" b="1" dirty="0"/>
              <a:t>39.</a:t>
            </a:r>
            <a:r>
              <a:rPr lang="es-CO" sz="2200" dirty="0"/>
              <a:t> Los trabajadores y empleadores tienen derecho a constituir sindicatos o asociaciones, sin intervención del Estado. Su reconocimiento jurídico se producirá con la simple inscripción del acta de constitución.</a:t>
            </a:r>
          </a:p>
          <a:p>
            <a:pPr algn="just"/>
            <a:r>
              <a:rPr lang="es-CO" sz="2200" dirty="0"/>
              <a:t>La estructura interna y el funcionamiento de los sindicatos y organizaciones sociales y gremiales se sujetarán al orden legal y a los principios democráticos.</a:t>
            </a:r>
          </a:p>
          <a:p>
            <a:pPr algn="just"/>
            <a:r>
              <a:rPr lang="es-CO" sz="2200" dirty="0"/>
              <a:t>La cancelación o la suspensión de la personería jurídica sólo proceden por vía judicial.</a:t>
            </a:r>
          </a:p>
          <a:p>
            <a:pPr algn="just"/>
            <a:r>
              <a:rPr lang="es-CO" sz="2200" dirty="0"/>
              <a:t>Se reconoce a los representantes sindicales el fuero y las demás garantías necesarias para el cumplimiento de su gestión.</a:t>
            </a:r>
          </a:p>
          <a:p>
            <a:pPr algn="just"/>
            <a:r>
              <a:rPr lang="es-CO" sz="2200" dirty="0"/>
              <a:t>No gozan del derecho de asociación sindical los miembros de la Fuerza Pública.</a:t>
            </a:r>
          </a:p>
          <a:p>
            <a:pPr algn="just"/>
            <a:endParaRPr lang="es-CO" sz="2200" dirty="0"/>
          </a:p>
        </p:txBody>
      </p:sp>
    </p:spTree>
    <p:extLst>
      <p:ext uri="{BB962C8B-B14F-4D97-AF65-F5344CB8AC3E}">
        <p14:creationId xmlns:p14="http://schemas.microsoft.com/office/powerpoint/2010/main" val="12108601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620688"/>
            <a:ext cx="8373616" cy="4525963"/>
          </a:xfrm>
        </p:spPr>
        <p:txBody>
          <a:bodyPr>
            <a:noAutofit/>
          </a:bodyPr>
          <a:lstStyle/>
          <a:p>
            <a:pPr algn="just"/>
            <a:r>
              <a:rPr lang="es-CO" sz="2000" b="1" dirty="0"/>
              <a:t>ARTICULO  40.</a:t>
            </a:r>
            <a:r>
              <a:rPr lang="es-CO" sz="2000" dirty="0"/>
              <a:t> Todo ciudadano tiene derecho a participar en la conformación, ejercicio y control del poder político. Para hacer efectivo este derecho puede:</a:t>
            </a:r>
          </a:p>
          <a:p>
            <a:pPr algn="just"/>
            <a:r>
              <a:rPr lang="es-CO" sz="2000" dirty="0"/>
              <a:t>1. Elegir y ser elegido.</a:t>
            </a:r>
          </a:p>
          <a:p>
            <a:pPr algn="just"/>
            <a:r>
              <a:rPr lang="es-CO" sz="2000" dirty="0"/>
              <a:t>2. Tomar parte en elecciones, plebiscitos, referendos, consultas populares y otras formas de participación democrática.</a:t>
            </a:r>
          </a:p>
          <a:p>
            <a:pPr algn="just"/>
            <a:r>
              <a:rPr lang="es-CO" sz="2000" dirty="0"/>
              <a:t>3. Constituir partidos, movimientos y agrupaciones políticas sin limitación alguna; formar parte de ellos libremente y difundir sus ideas y programas.</a:t>
            </a:r>
          </a:p>
          <a:p>
            <a:pPr algn="just"/>
            <a:r>
              <a:rPr lang="es-CO" sz="2000" dirty="0"/>
              <a:t>4. Revocar el mandato de los elegidos en los casos y en la forma que establecen la Constitución y la ley. Ver la Ley 131 de 1994</a:t>
            </a:r>
          </a:p>
          <a:p>
            <a:pPr algn="just"/>
            <a:r>
              <a:rPr lang="es-CO" sz="2000" dirty="0"/>
              <a:t>5. Tener iniciativa en las corporaciones públicas.</a:t>
            </a:r>
          </a:p>
          <a:p>
            <a:pPr algn="just"/>
            <a:r>
              <a:rPr lang="es-CO" sz="2000" dirty="0"/>
              <a:t>6. Interponer acciones públicas en defensa de la Constitución y de la ley.</a:t>
            </a:r>
          </a:p>
          <a:p>
            <a:pPr algn="just"/>
            <a:endParaRPr lang="es-CO" sz="2000" dirty="0"/>
          </a:p>
        </p:txBody>
      </p:sp>
    </p:spTree>
    <p:extLst>
      <p:ext uri="{BB962C8B-B14F-4D97-AF65-F5344CB8AC3E}">
        <p14:creationId xmlns:p14="http://schemas.microsoft.com/office/powerpoint/2010/main" val="16708373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908720"/>
            <a:ext cx="8229600" cy="4525963"/>
          </a:xfrm>
        </p:spPr>
        <p:txBody>
          <a:bodyPr>
            <a:normAutofit fontScale="77500" lnSpcReduction="20000"/>
          </a:bodyPr>
          <a:lstStyle/>
          <a:p>
            <a:pPr algn="just"/>
            <a:r>
              <a:rPr lang="es-CO" sz="2800" dirty="0"/>
              <a:t>7. Acceder al desempeño de funciones y cargos públicos, salvo los colombianos, por nacimiento o por adopción, que tengan doble nacionalidad. La ley reglamentará esta excepción y determinará los casos a los cuales ha de aplicarse. Ver la Ley 43 de 1993.</a:t>
            </a:r>
          </a:p>
          <a:p>
            <a:pPr algn="just"/>
            <a:r>
              <a:rPr lang="es-CO" sz="2800" dirty="0"/>
              <a:t>Las autoridades garantizarán la adecuada y efectiva participación de la mujer en los niveles decisorios de la Administración Pública. (VER LA LEY 581 DE 2000).</a:t>
            </a:r>
          </a:p>
          <a:p>
            <a:pPr marL="109728" indent="0">
              <a:buNone/>
            </a:pPr>
            <a:endParaRPr lang="es-CO" b="1" dirty="0"/>
          </a:p>
          <a:p>
            <a:r>
              <a:rPr lang="es-CO" b="1" dirty="0" smtClean="0"/>
              <a:t>ARTICULO </a:t>
            </a:r>
            <a:r>
              <a:rPr lang="es-CO" b="1" dirty="0"/>
              <a:t>41.</a:t>
            </a:r>
            <a:r>
              <a:rPr lang="es-CO" dirty="0"/>
              <a:t> En todas las instituciones de educación, oficiales o privadas, serán obligatorios el estudio de la Constitución y la Instrucción Cívica. Así mismo se fomentarán prácticas democráticas para el aprendizaje de los principios y valores de la participación ciudadana. El Estado divulgará la Constitución.</a:t>
            </a:r>
          </a:p>
          <a:p>
            <a:endParaRPr lang="es-CO" dirty="0"/>
          </a:p>
        </p:txBody>
      </p:sp>
    </p:spTree>
    <p:extLst>
      <p:ext uri="{BB962C8B-B14F-4D97-AF65-F5344CB8AC3E}">
        <p14:creationId xmlns:p14="http://schemas.microsoft.com/office/powerpoint/2010/main" val="37907676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124744"/>
            <a:ext cx="8229600" cy="4525963"/>
          </a:xfrm>
        </p:spPr>
        <p:txBody>
          <a:bodyPr>
            <a:noAutofit/>
          </a:bodyPr>
          <a:lstStyle/>
          <a:p>
            <a:pPr algn="just"/>
            <a:r>
              <a:rPr lang="es-CO" sz="2500" dirty="0" smtClean="0"/>
              <a:t>El Estado promoverá las condiciones para que la igualdad sea real y efectiva y adoptará medidas en favor de grupos discriminados o marginados.</a:t>
            </a:r>
          </a:p>
          <a:p>
            <a:pPr algn="just"/>
            <a:r>
              <a:rPr lang="es-CO" sz="2500" dirty="0" smtClean="0"/>
              <a:t>El Estado protegerá especialmente a aquellas personas que por su condición económica, física o mental, se encuentren en circunstancia de debilidad manifiesta y sancionará los abusos o maltratos que contra ellas se cometan. (Ver la Ley 581 de 2000).</a:t>
            </a:r>
          </a:p>
          <a:p>
            <a:pPr algn="just"/>
            <a:r>
              <a:rPr lang="es-CO" sz="2500" b="1" dirty="0" smtClean="0"/>
              <a:t>ARTICULO  14. </a:t>
            </a:r>
            <a:r>
              <a:rPr lang="es-CO" sz="2500" dirty="0" smtClean="0"/>
              <a:t>Toda persona tiene derecho al reconocimiento de su personalidad jurídica.</a:t>
            </a:r>
          </a:p>
          <a:p>
            <a:pPr algn="just"/>
            <a:endParaRPr lang="es-CO" sz="2500" dirty="0" smtClean="0"/>
          </a:p>
          <a:p>
            <a:pPr algn="just"/>
            <a:endParaRPr lang="es-CO" sz="2500" dirty="0"/>
          </a:p>
        </p:txBody>
      </p:sp>
    </p:spTree>
    <p:extLst>
      <p:ext uri="{BB962C8B-B14F-4D97-AF65-F5344CB8AC3E}">
        <p14:creationId xmlns:p14="http://schemas.microsoft.com/office/powerpoint/2010/main" val="41094346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908720"/>
            <a:ext cx="8229600" cy="4525963"/>
          </a:xfrm>
        </p:spPr>
        <p:txBody>
          <a:bodyPr>
            <a:noAutofit/>
          </a:bodyPr>
          <a:lstStyle/>
          <a:p>
            <a:pPr algn="just"/>
            <a:r>
              <a:rPr lang="es-CO" sz="2000" dirty="0" smtClean="0"/>
              <a:t>Todas </a:t>
            </a:r>
            <a:r>
              <a:rPr lang="es-CO" sz="2000" dirty="0"/>
              <a:t>las personas tienen derecho a su intimidad personal y familiar y a su buen nombre, y el Estado debe respetarlos y hacerlos respetar. De igual modo, tienen derecho a conocer, actualizar y rectificar las informaciones que se hayan recogido sobre ellas en bancos de datos y en archivos de entidades públicas y privadas.</a:t>
            </a:r>
          </a:p>
          <a:p>
            <a:pPr algn="just"/>
            <a:r>
              <a:rPr lang="es-CO" sz="2000" dirty="0"/>
              <a:t>En la recolección, tratamiento y circulación de datos se respetarán la libertad y demás garantías consagradas en la Constitución.</a:t>
            </a:r>
          </a:p>
          <a:p>
            <a:pPr algn="just"/>
            <a:r>
              <a:rPr lang="es-CO" sz="2000" dirty="0"/>
              <a:t>La correspondencia y demás formas de comunicación privada son inviolables. Sólo pueden ser interceptadas o registradas mediante orden judicial, en los casos y con las formalidades que establezca la ley.</a:t>
            </a:r>
          </a:p>
          <a:p>
            <a:pPr algn="just"/>
            <a:r>
              <a:rPr lang="es-CO" sz="2000" dirty="0"/>
              <a:t>Para efectos tributarios o judiciales y para los casos de inspección, vigilancia e intervención del Estado podrá exigirse la presentación de libros de contabilidad y demás documentos privados, en los términos que señale la ley. </a:t>
            </a:r>
          </a:p>
          <a:p>
            <a:pPr algn="just"/>
            <a:endParaRPr lang="es-CO" sz="2000" dirty="0"/>
          </a:p>
        </p:txBody>
      </p:sp>
      <p:sp>
        <p:nvSpPr>
          <p:cNvPr id="2" name="1 Título"/>
          <p:cNvSpPr>
            <a:spLocks noGrp="1"/>
          </p:cNvSpPr>
          <p:nvPr>
            <p:ph type="title"/>
          </p:nvPr>
        </p:nvSpPr>
        <p:spPr>
          <a:xfrm>
            <a:off x="467544" y="116632"/>
            <a:ext cx="8229600" cy="1143000"/>
          </a:xfrm>
        </p:spPr>
        <p:txBody>
          <a:bodyPr>
            <a:normAutofit/>
          </a:bodyPr>
          <a:lstStyle/>
          <a:p>
            <a:pPr algn="ctr"/>
            <a:r>
              <a:rPr lang="es-CO" sz="3200" b="1" dirty="0" smtClean="0"/>
              <a:t>ARTICULO 15.</a:t>
            </a:r>
            <a:r>
              <a:rPr lang="es-CO" sz="3200" dirty="0" smtClean="0"/>
              <a:t> </a:t>
            </a:r>
            <a:endParaRPr lang="es-CO" sz="3200" dirty="0"/>
          </a:p>
        </p:txBody>
      </p:sp>
    </p:spTree>
    <p:extLst>
      <p:ext uri="{BB962C8B-B14F-4D97-AF65-F5344CB8AC3E}">
        <p14:creationId xmlns:p14="http://schemas.microsoft.com/office/powerpoint/2010/main" val="34079626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04664"/>
            <a:ext cx="8229600" cy="4525963"/>
          </a:xfrm>
        </p:spPr>
        <p:txBody>
          <a:bodyPr>
            <a:noAutofit/>
          </a:bodyPr>
          <a:lstStyle/>
          <a:p>
            <a:pPr algn="just"/>
            <a:r>
              <a:rPr lang="es-CO" sz="2400" b="1" dirty="0"/>
              <a:t>NOTA:</a:t>
            </a:r>
            <a:r>
              <a:rPr lang="es-CO" sz="2400" dirty="0"/>
              <a:t> El artículo 15 fue modificado por el Acto Legislativo 02 de 2003, el cual fue declarado INEXEQUIBLE por la Corte Constitucional mediante Sentencia C-816 de 2004, por el vicio de procedimiento ocurrido en el sexto debate de la segunda vuelta.</a:t>
            </a:r>
          </a:p>
          <a:p>
            <a:pPr algn="just"/>
            <a:r>
              <a:rPr lang="es-CO" sz="2400" dirty="0"/>
              <a:t>El texto del Acto Legislativo 02 de 2003 era: Artículo 1. El artículo 15 de la Constitución Política quedará así: Todas las personas tienen derecho a su intimidad personal y familiar y a su buen nombre, y el Estado debe respetarlos y hacerlos respetar.  De igual modo, tienen derecho a conocer, actualizar y rectificar las informaciones que se hayan recogido sobre ellas en los bancos de datos y en archivos de entidades públicas y privadas.</a:t>
            </a:r>
          </a:p>
          <a:p>
            <a:pPr algn="just"/>
            <a:endParaRPr lang="es-CO" sz="2400" dirty="0"/>
          </a:p>
        </p:txBody>
      </p:sp>
    </p:spTree>
    <p:extLst>
      <p:ext uri="{BB962C8B-B14F-4D97-AF65-F5344CB8AC3E}">
        <p14:creationId xmlns:p14="http://schemas.microsoft.com/office/powerpoint/2010/main" val="3804590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260648"/>
            <a:ext cx="8373616" cy="4525963"/>
          </a:xfrm>
        </p:spPr>
        <p:txBody>
          <a:bodyPr>
            <a:noAutofit/>
          </a:bodyPr>
          <a:lstStyle/>
          <a:p>
            <a:pPr algn="just"/>
            <a:r>
              <a:rPr lang="es-CO" sz="1800" dirty="0"/>
              <a:t>En la recolección, tratamiento y circulación de datos se respetarán la libertad y demás garantías consagradas en la Constitución.</a:t>
            </a:r>
          </a:p>
          <a:p>
            <a:pPr algn="just"/>
            <a:r>
              <a:rPr lang="es-CO" sz="1800" dirty="0"/>
              <a:t>La correspondencia y demás formas de comunicación privada son inviolables.  Sólo pueden ser interceptados o registrados mediante orden judicial, en los casos y con las formalidades que establezca la ley.</a:t>
            </a:r>
          </a:p>
          <a:p>
            <a:pPr algn="just"/>
            <a:r>
              <a:rPr lang="es-CO" sz="1800" dirty="0"/>
              <a:t>Con el fin de prevenir la comisión de actos terroristas, una ley estatutaria reglamentará la forma y condiciones  en que las autoridades que ella señale, con fundamento en serios motivos, puedan interceptar o registrar la correspondencia y demás formas de comunicación privada, sin previa orden judicial, con aviso inmediato a la Procuraduría General de la Nación y control judicial posterior dentro de las treinta y seis (36) horas siguientes. Al iniciar cada período de sesiones el Gobierno rendirá informe al Congreso sobre el uso que se haya hecho de esta facultad.  Los funcionarios que abusen de las medidas a que se refiere este artículo incurrirán en falta gravísima, sin perjuicio de las demás responsabilidades a que hubiere lugar</a:t>
            </a:r>
            <a:r>
              <a:rPr lang="es-CO" sz="1800" dirty="0" smtClean="0"/>
              <a:t>.</a:t>
            </a:r>
          </a:p>
          <a:p>
            <a:pPr algn="just"/>
            <a:r>
              <a:rPr lang="es-CO" sz="1800" dirty="0" smtClean="0"/>
              <a:t>Para efectos tributarios judiciales y para los casos de inspección, vigilancia e intervención del Estado, podrá exigirse la presentación de libros de contabilidad y demás documentos privados, en los términos que señale la ley. (Ver la Ley 1266 de 2008).</a:t>
            </a:r>
          </a:p>
          <a:p>
            <a:pPr algn="just"/>
            <a:endParaRPr lang="es-CO" sz="1800" dirty="0"/>
          </a:p>
          <a:p>
            <a:pPr algn="just"/>
            <a:endParaRPr lang="es-CO" sz="1800" dirty="0"/>
          </a:p>
        </p:txBody>
      </p:sp>
    </p:spTree>
    <p:extLst>
      <p:ext uri="{BB962C8B-B14F-4D97-AF65-F5344CB8AC3E}">
        <p14:creationId xmlns:p14="http://schemas.microsoft.com/office/powerpoint/2010/main" val="10097185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04664"/>
            <a:ext cx="8229600" cy="4525963"/>
          </a:xfrm>
        </p:spPr>
        <p:txBody>
          <a:bodyPr>
            <a:noAutofit/>
          </a:bodyPr>
          <a:lstStyle/>
          <a:p>
            <a:pPr algn="just"/>
            <a:r>
              <a:rPr lang="es-CO" sz="2800" b="1" dirty="0" smtClean="0"/>
              <a:t>ARTICULO </a:t>
            </a:r>
            <a:r>
              <a:rPr lang="es-CO" sz="2800" b="1" dirty="0"/>
              <a:t>16</a:t>
            </a:r>
            <a:r>
              <a:rPr lang="es-CO" sz="2800" dirty="0"/>
              <a:t>. Todas las personas tienen derecho al libre desarrollo de su personalidad sin más limitaciones que las que imponen los derechos de los demás y el orden jurídico.</a:t>
            </a:r>
          </a:p>
          <a:p>
            <a:pPr algn="just"/>
            <a:r>
              <a:rPr lang="es-CO" sz="2800" b="1" dirty="0"/>
              <a:t>ARTICULO 17.</a:t>
            </a:r>
            <a:r>
              <a:rPr lang="es-CO" sz="2800" dirty="0"/>
              <a:t> Se prohíben la esclavitud, la servidumbre y la trata de seres humanos en todas sus formas.</a:t>
            </a:r>
          </a:p>
          <a:p>
            <a:pPr algn="just"/>
            <a:r>
              <a:rPr lang="es-CO" sz="2800" b="1" dirty="0"/>
              <a:t>ARTICULO 18</a:t>
            </a:r>
            <a:r>
              <a:rPr lang="es-CO" sz="2800" dirty="0"/>
              <a:t>. Se garantiza la libertad de conciencia. Nadie será molestado por razón de sus convicciones o creencias ni compelido a revelarlas ni obligado a actuar contra su conciencia.</a:t>
            </a:r>
          </a:p>
          <a:p>
            <a:pPr algn="just"/>
            <a:endParaRPr lang="es-CO" sz="2800" dirty="0"/>
          </a:p>
        </p:txBody>
      </p:sp>
    </p:spTree>
    <p:extLst>
      <p:ext uri="{BB962C8B-B14F-4D97-AF65-F5344CB8AC3E}">
        <p14:creationId xmlns:p14="http://schemas.microsoft.com/office/powerpoint/2010/main" val="11187652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404664"/>
            <a:ext cx="8229600" cy="4525963"/>
          </a:xfrm>
        </p:spPr>
        <p:txBody>
          <a:bodyPr>
            <a:noAutofit/>
          </a:bodyPr>
          <a:lstStyle/>
          <a:p>
            <a:pPr algn="just"/>
            <a:r>
              <a:rPr lang="es-CO" sz="2400" b="1" dirty="0"/>
              <a:t>ARTICULO 19.</a:t>
            </a:r>
            <a:r>
              <a:rPr lang="es-CO" sz="2400" dirty="0"/>
              <a:t> Se garantiza la libertad de cultos. Toda persona tiene derecho a profesar libremente su religión y a difundirla en forma individual o colectiva.</a:t>
            </a:r>
          </a:p>
          <a:p>
            <a:pPr algn="just"/>
            <a:r>
              <a:rPr lang="es-CO" sz="2400" dirty="0"/>
              <a:t>Todas las confesiones religiosas e iglesias son igualmente libres ante la ley.</a:t>
            </a:r>
          </a:p>
          <a:p>
            <a:pPr algn="just"/>
            <a:r>
              <a:rPr lang="es-CO" sz="2400" b="1" dirty="0"/>
              <a:t>ARTICULO 20.</a:t>
            </a:r>
            <a:r>
              <a:rPr lang="es-CO" sz="2400" dirty="0"/>
              <a:t> Se garantiza a toda persona la libertad de expresar y difundir su pensamiento y opiniones, la de informar y recibir información veraz e imparcial, y la de fundar medios masivos de comunicación.</a:t>
            </a:r>
          </a:p>
          <a:p>
            <a:pPr algn="just"/>
            <a:r>
              <a:rPr lang="es-CO" sz="2400" dirty="0"/>
              <a:t>Estos son libres y tienen responsabilidad social. Se garantiza el derecho a la rectificación en condiciones de equidad. No habrá censura.</a:t>
            </a:r>
          </a:p>
          <a:p>
            <a:pPr algn="just"/>
            <a:endParaRPr lang="es-CO" sz="2400" dirty="0"/>
          </a:p>
        </p:txBody>
      </p:sp>
    </p:spTree>
    <p:extLst>
      <p:ext uri="{BB962C8B-B14F-4D97-AF65-F5344CB8AC3E}">
        <p14:creationId xmlns:p14="http://schemas.microsoft.com/office/powerpoint/2010/main" val="29196130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764704"/>
            <a:ext cx="8229600" cy="4525963"/>
          </a:xfrm>
        </p:spPr>
        <p:txBody>
          <a:bodyPr>
            <a:noAutofit/>
          </a:bodyPr>
          <a:lstStyle/>
          <a:p>
            <a:pPr algn="just"/>
            <a:r>
              <a:rPr lang="es-CO" sz="2800" b="1" dirty="0"/>
              <a:t>ARTICULO 21.</a:t>
            </a:r>
            <a:r>
              <a:rPr lang="es-CO" sz="2800" dirty="0"/>
              <a:t> Se garantiza el derecho a la honra. La ley señalará la forma de su protección.</a:t>
            </a:r>
          </a:p>
          <a:p>
            <a:pPr algn="just"/>
            <a:r>
              <a:rPr lang="es-CO" sz="2800" b="1" dirty="0"/>
              <a:t>ARTICULO 22.</a:t>
            </a:r>
            <a:r>
              <a:rPr lang="es-CO" sz="2800" dirty="0"/>
              <a:t> La paz es un derecho y un deber de obligatorio cumplimiento.</a:t>
            </a:r>
          </a:p>
          <a:p>
            <a:pPr algn="just"/>
            <a:r>
              <a:rPr lang="es-CO" sz="2800" b="1" dirty="0"/>
              <a:t>ARTICULO  23</a:t>
            </a:r>
            <a:r>
              <a:rPr lang="es-CO" sz="2800" dirty="0"/>
              <a:t>. Toda persona tiene derecho a presentar peticiones respetuosas a las autoridades por motivos de interés general o particular y a obtener pronta resolución. El legislador podrá reglamentar su ejercicio ante organizaciones privadas para garantizar los derechos </a:t>
            </a:r>
            <a:r>
              <a:rPr lang="es-CO" sz="2800" dirty="0" smtClean="0"/>
              <a:t>fundamentales.</a:t>
            </a:r>
            <a:endParaRPr lang="es-CO" sz="2800" dirty="0"/>
          </a:p>
        </p:txBody>
      </p:sp>
    </p:spTree>
    <p:extLst>
      <p:ext uri="{BB962C8B-B14F-4D97-AF65-F5344CB8AC3E}">
        <p14:creationId xmlns:p14="http://schemas.microsoft.com/office/powerpoint/2010/main" val="39385821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TotalTime>
  <Words>2743</Words>
  <Application>Microsoft Office PowerPoint</Application>
  <PresentationFormat>Presentación en pantalla (4:3)</PresentationFormat>
  <Paragraphs>86</Paragraphs>
  <Slides>23</Slides>
  <Notes>0</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Concurrencia</vt:lpstr>
      <vt:lpstr>TITULO II.  DE LOS DERECHOS, LAS GARANTIAS Y LOS DEBERES </vt:lpstr>
      <vt:lpstr>CAPITULO 1. DE LOS DERECHOS FUNDAMENTALES </vt:lpstr>
      <vt:lpstr>Presentación de PowerPoint</vt:lpstr>
      <vt:lpstr>ARTICULO 15.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Luffi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TITULO II.  DE LOS DERECHOS, LAS GARANTIAS Y LOS DEBERES </dc:title>
  <dc:creator>Luffi</dc:creator>
  <cp:lastModifiedBy>Luffi</cp:lastModifiedBy>
  <cp:revision>6</cp:revision>
  <dcterms:created xsi:type="dcterms:W3CDTF">2013-09-14T01:54:45Z</dcterms:created>
  <dcterms:modified xsi:type="dcterms:W3CDTF">2013-09-14T02:20:33Z</dcterms:modified>
</cp:coreProperties>
</file>