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78" r:id="rId7"/>
    <p:sldId id="261" r:id="rId8"/>
    <p:sldId id="262" r:id="rId9"/>
    <p:sldId id="263" r:id="rId10"/>
    <p:sldId id="264" r:id="rId11"/>
    <p:sldId id="265" r:id="rId12"/>
    <p:sldId id="279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F56D649-1999-4F3A-9C87-6471011A8228}" type="datetimeFigureOut">
              <a:rPr lang="es-CO"/>
              <a:pPr>
                <a:defRPr/>
              </a:pPr>
              <a:t>22/02/2014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O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6EFD505-3C93-4791-8FAF-C891C60EEF8E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4850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71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AD93CA-B52F-49F2-A3FC-CF6A7FC384C4}" type="slidenum">
              <a:rPr lang="es-CO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s-C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882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36AF5-593C-42EF-AD06-7BF75079D890}" type="datetimeFigureOut">
              <a:rPr lang="es-CO"/>
              <a:pPr>
                <a:defRPr/>
              </a:pPr>
              <a:t>22/02/2014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775BF-BDF5-47F5-A133-E162DB475DC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697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A0417-D27A-4AB7-BF10-5E2CDC3DD809}" type="datetimeFigureOut">
              <a:rPr lang="es-CO"/>
              <a:pPr>
                <a:defRPr/>
              </a:pPr>
              <a:t>22/02/2014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68FDE-7DD5-403C-8FDA-9973EBDFBA9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36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38354-3357-4F20-9545-AC37CF3EFD0A}" type="datetimeFigureOut">
              <a:rPr lang="es-CO"/>
              <a:pPr>
                <a:defRPr/>
              </a:pPr>
              <a:t>22/02/2014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44D3A-0DAC-4352-8C9B-632FFC0DE40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796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A554-B7C1-44C0-BE7E-6EF4F48F52E8}" type="datetimeFigureOut">
              <a:rPr lang="es-CO"/>
              <a:pPr>
                <a:defRPr/>
              </a:pPr>
              <a:t>22/02/2014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A2517-3BE2-49CD-B0AC-DE57844612A0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688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58C6C-6FBA-4A8D-849C-DCE7184E162C}" type="datetimeFigureOut">
              <a:rPr lang="es-CO"/>
              <a:pPr>
                <a:defRPr/>
              </a:pPr>
              <a:t>22/02/2014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D9769-8475-4F67-A446-2DA841D6B588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12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68622-CCC6-42D4-8DBD-4CB472D3D09D}" type="datetimeFigureOut">
              <a:rPr lang="es-CO"/>
              <a:pPr>
                <a:defRPr/>
              </a:pPr>
              <a:t>22/02/2014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FA35-D3A6-4377-AA26-A9E14B8A5E5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803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E69AA-4906-43E5-9BF3-E50ABF40C981}" type="datetimeFigureOut">
              <a:rPr lang="es-CO"/>
              <a:pPr>
                <a:defRPr/>
              </a:pPr>
              <a:t>22/02/2014</a:t>
            </a:fld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2F9EA-2EA4-49B2-A4E6-89E9FEDA167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086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66D57-5273-4001-9391-FD8D9542909C}" type="datetimeFigureOut">
              <a:rPr lang="es-CO"/>
              <a:pPr>
                <a:defRPr/>
              </a:pPr>
              <a:t>22/02/2014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94B16-4FC6-40DD-AEBA-EE613C6BCFD8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656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E9EEE-9FFE-4C02-81BE-C1FA3809481E}" type="datetimeFigureOut">
              <a:rPr lang="es-CO"/>
              <a:pPr>
                <a:defRPr/>
              </a:pPr>
              <a:t>22/02/2014</a:t>
            </a:fld>
            <a:endParaRPr 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4982-A31A-4EC3-A3C4-D38C8955CB1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0275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22454-FB77-454D-AAD3-BBE2660CFDDA}" type="datetimeFigureOut">
              <a:rPr lang="es-CO"/>
              <a:pPr>
                <a:defRPr/>
              </a:pPr>
              <a:t>22/02/2014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C6AF0-9072-4161-A928-33B24FAACAE0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424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6BB8B-B7FE-42DE-B938-AF5720000F7D}" type="datetimeFigureOut">
              <a:rPr lang="es-CO"/>
              <a:pPr>
                <a:defRPr/>
              </a:pPr>
              <a:t>22/02/2014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7DFC7-8572-4520-BBC6-BCB461C2818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743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DDD56D-2474-41AC-8D35-70DEED64C30E}" type="datetimeFigureOut">
              <a:rPr lang="es-CO"/>
              <a:pPr>
                <a:defRPr/>
              </a:pPr>
              <a:t>22/02/2014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F3A6AD8-EB00-4D8E-A5CF-A0C4558A638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1"/>
          <p:cNvSpPr>
            <a:spLocks noChangeArrowheads="1"/>
          </p:cNvSpPr>
          <p:nvPr/>
        </p:nvSpPr>
        <p:spPr bwMode="auto">
          <a:xfrm>
            <a:off x="3933825" y="2085975"/>
            <a:ext cx="2124075" cy="1228725"/>
          </a:xfrm>
          <a:prstGeom prst="plus">
            <a:avLst>
              <a:gd name="adj" fmla="val 18282"/>
            </a:avLst>
          </a:prstGeom>
          <a:gradFill rotWithShape="0">
            <a:gsLst>
              <a:gs pos="0">
                <a:srgbClr val="C0504D"/>
              </a:gs>
              <a:gs pos="100000">
                <a:srgbClr val="622423"/>
              </a:gs>
            </a:gsLst>
            <a:lin ang="2700000" scaled="1"/>
          </a:gradFill>
          <a:ln w="12700">
            <a:solidFill>
              <a:srgbClr val="F2F2F2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E5B8B7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>
                <a:latin typeface="Times New Roman" panose="02020603050405020304" pitchFamily="18" charset="0"/>
              </a:rPr>
              <a:t>DECRETO</a:t>
            </a:r>
          </a:p>
          <a:p>
            <a:pPr algn="ctr" eaLnBrk="1" hangingPunct="1"/>
            <a:r>
              <a:rPr lang="en-US" sz="2400">
                <a:latin typeface="Times New Roman" panose="02020603050405020304" pitchFamily="18" charset="0"/>
              </a:rPr>
              <a:t>No. 1290</a:t>
            </a:r>
            <a:endParaRPr lang="es-CO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 rot="16200000">
            <a:off x="4503737" y="2439988"/>
            <a:ext cx="1076325" cy="4845050"/>
          </a:xfrm>
          <a:prstGeom prst="can">
            <a:avLst>
              <a:gd name="adj" fmla="val 17923"/>
            </a:avLst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round/>
            <a:headEnd/>
            <a:tailEnd/>
          </a:ln>
          <a:effectLst>
            <a:prstShdw prst="shdw16">
              <a:srgbClr val="243F60">
                <a:alpha val="50000"/>
              </a:srgbClr>
            </a:prstShdw>
          </a:effectLst>
        </p:spPr>
        <p:txBody>
          <a:bodyPr vert="vert"/>
          <a:lstStyle/>
          <a:p>
            <a:pPr algn="ctr" eaLnBrk="1" hangingPunct="1">
              <a:defRPr/>
            </a:pPr>
            <a:r>
              <a:rPr lang="es-CO" sz="1400" dirty="0">
                <a:latin typeface="Times New Roman" pitchFamily="18" charset="0"/>
              </a:rPr>
              <a:t>POR EL CUAL SE </a:t>
            </a:r>
            <a:r>
              <a:rPr lang="es-CO" sz="1400" dirty="0">
                <a:solidFill>
                  <a:srgbClr val="FF0000"/>
                </a:solidFill>
                <a:latin typeface="Times New Roman" pitchFamily="18" charset="0"/>
              </a:rPr>
              <a:t>REGLAMENTA</a:t>
            </a:r>
          </a:p>
          <a:p>
            <a:pPr algn="ctr" eaLnBrk="1" hangingPunct="1">
              <a:defRPr/>
            </a:pPr>
            <a:r>
              <a:rPr lang="es-CO" sz="1400" dirty="0">
                <a:latin typeface="Times New Roman" pitchFamily="18" charset="0"/>
              </a:rPr>
              <a:t> </a:t>
            </a:r>
            <a:r>
              <a:rPr lang="es-CO" sz="1400" dirty="0">
                <a:solidFill>
                  <a:srgbClr val="C00000"/>
                </a:solidFill>
                <a:latin typeface="Times New Roman" pitchFamily="18" charset="0"/>
              </a:rPr>
              <a:t>LA EVALUACIÓN Y PROMOCIÓN</a:t>
            </a:r>
          </a:p>
          <a:p>
            <a:pPr algn="ctr" eaLnBrk="1" hangingPunct="1">
              <a:defRPr/>
            </a:pPr>
            <a:r>
              <a:rPr lang="es-CO" sz="1400" dirty="0">
                <a:latin typeface="Times New Roman" pitchFamily="18" charset="0"/>
              </a:rPr>
              <a:t>DE LOS ESTUDIANTES DE LOS NIVELES</a:t>
            </a:r>
          </a:p>
          <a:p>
            <a:pPr algn="ctr" eaLnBrk="1" hangingPunct="1">
              <a:defRPr/>
            </a:pPr>
            <a:r>
              <a:rPr lang="es-CO" sz="1400" dirty="0">
                <a:latin typeface="Times New Roman" pitchFamily="18" charset="0"/>
              </a:rPr>
              <a:t>DE EDUCACIÓN BÁSICA Y MEDIA</a:t>
            </a:r>
            <a:endParaRPr lang="es-CO" dirty="0"/>
          </a:p>
        </p:txBody>
      </p:sp>
      <p:cxnSp>
        <p:nvCxnSpPr>
          <p:cNvPr id="3076" name="AutoShape 13"/>
          <p:cNvCxnSpPr>
            <a:cxnSpLocks noChangeShapeType="1"/>
          </p:cNvCxnSpPr>
          <p:nvPr/>
        </p:nvCxnSpPr>
        <p:spPr bwMode="auto">
          <a:xfrm>
            <a:off x="3629025" y="1714500"/>
            <a:ext cx="542925" cy="371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" name="AutoShape 14"/>
          <p:cNvCxnSpPr>
            <a:cxnSpLocks noChangeShapeType="1"/>
          </p:cNvCxnSpPr>
          <p:nvPr/>
        </p:nvCxnSpPr>
        <p:spPr bwMode="auto">
          <a:xfrm>
            <a:off x="5686425" y="1714500"/>
            <a:ext cx="133350" cy="371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8" name="AutoShape 15"/>
          <p:cNvCxnSpPr>
            <a:cxnSpLocks noChangeShapeType="1"/>
          </p:cNvCxnSpPr>
          <p:nvPr/>
        </p:nvCxnSpPr>
        <p:spPr bwMode="auto">
          <a:xfrm>
            <a:off x="3629025" y="1971675"/>
            <a:ext cx="542925" cy="352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9" name="AutoShape 16"/>
          <p:cNvCxnSpPr>
            <a:cxnSpLocks noChangeShapeType="1"/>
          </p:cNvCxnSpPr>
          <p:nvPr/>
        </p:nvCxnSpPr>
        <p:spPr bwMode="auto">
          <a:xfrm>
            <a:off x="3333750" y="1971675"/>
            <a:ext cx="600075" cy="352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AutoShape 17"/>
          <p:cNvCxnSpPr>
            <a:cxnSpLocks noChangeShapeType="1"/>
          </p:cNvCxnSpPr>
          <p:nvPr/>
        </p:nvCxnSpPr>
        <p:spPr bwMode="auto">
          <a:xfrm>
            <a:off x="3333750" y="2933700"/>
            <a:ext cx="600075" cy="133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1" name="AutoShape 18"/>
          <p:cNvCxnSpPr>
            <a:cxnSpLocks noChangeShapeType="1"/>
          </p:cNvCxnSpPr>
          <p:nvPr/>
        </p:nvCxnSpPr>
        <p:spPr bwMode="auto">
          <a:xfrm>
            <a:off x="3629025" y="3219450"/>
            <a:ext cx="542925" cy="95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2" name="AutoShape 19"/>
          <p:cNvCxnSpPr>
            <a:cxnSpLocks noChangeShapeType="1"/>
          </p:cNvCxnSpPr>
          <p:nvPr/>
        </p:nvCxnSpPr>
        <p:spPr bwMode="auto">
          <a:xfrm>
            <a:off x="5962650" y="1971675"/>
            <a:ext cx="95250" cy="352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5"/>
          <p:cNvSpPr>
            <a:spLocks noChangeArrowheads="1"/>
          </p:cNvSpPr>
          <p:nvPr/>
        </p:nvSpPr>
        <p:spPr bwMode="auto">
          <a:xfrm>
            <a:off x="7072313" y="714375"/>
            <a:ext cx="884237" cy="933450"/>
          </a:xfrm>
          <a:prstGeom prst="can">
            <a:avLst>
              <a:gd name="adj" fmla="val 31411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1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ART.7</a:t>
            </a:r>
            <a:endParaRPr lang="es-CO"/>
          </a:p>
        </p:txBody>
      </p:sp>
      <p:sp>
        <p:nvSpPr>
          <p:cNvPr id="13315" name="AutoShape 16"/>
          <p:cNvSpPr>
            <a:spLocks noChangeArrowheads="1"/>
          </p:cNvSpPr>
          <p:nvPr/>
        </p:nvSpPr>
        <p:spPr bwMode="auto">
          <a:xfrm>
            <a:off x="857250" y="1000125"/>
            <a:ext cx="1285875" cy="1219200"/>
          </a:xfrm>
          <a:prstGeom prst="flowChartExtract">
            <a:avLst/>
          </a:pr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 b="1">
                <a:latin typeface="Times New Roman" panose="02020603050405020304" pitchFamily="18" charset="0"/>
              </a:rPr>
              <a:t>E. E.</a:t>
            </a:r>
            <a:endParaRPr lang="es-CO"/>
          </a:p>
        </p:txBody>
      </p:sp>
      <p:sp>
        <p:nvSpPr>
          <p:cNvPr id="13316" name="AutoShape 17"/>
          <p:cNvSpPr>
            <a:spLocks noChangeArrowheads="1"/>
          </p:cNvSpPr>
          <p:nvPr/>
        </p:nvSpPr>
        <p:spPr bwMode="auto">
          <a:xfrm>
            <a:off x="4000500" y="1357313"/>
            <a:ext cx="2057400" cy="558800"/>
          </a:xfrm>
          <a:prstGeom prst="flowChartTerminator">
            <a:avLst/>
          </a:prstGeom>
          <a:solidFill>
            <a:srgbClr val="FFFFFF"/>
          </a:solidFill>
          <a:ln w="63500" cmpd="thickThin">
            <a:solidFill>
              <a:srgbClr val="4F81BD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i="1">
                <a:solidFill>
                  <a:srgbClr val="FF0000"/>
                </a:solidFill>
                <a:latin typeface="Times New Roman" panose="02020603050405020304" pitchFamily="18" charset="0"/>
              </a:rPr>
              <a:t>DEBERÁN ADOPTAR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13317" name="AutoShape 18"/>
          <p:cNvSpPr>
            <a:spLocks noChangeArrowheads="1"/>
          </p:cNvSpPr>
          <p:nvPr/>
        </p:nvSpPr>
        <p:spPr bwMode="auto">
          <a:xfrm>
            <a:off x="2286000" y="2928938"/>
            <a:ext cx="1343025" cy="419100"/>
          </a:xfrm>
          <a:prstGeom prst="flowChartTerminator">
            <a:avLst/>
          </a:prstGeom>
          <a:solidFill>
            <a:srgbClr val="FFFFFF"/>
          </a:solidFill>
          <a:ln w="63500" cmpd="thickThin">
            <a:solidFill>
              <a:srgbClr val="9BBB5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i="1">
                <a:latin typeface="Times New Roman" panose="02020603050405020304" pitchFamily="18" charset="0"/>
              </a:rPr>
              <a:t>CRITERIOS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13318" name="AutoShape 19"/>
          <p:cNvSpPr>
            <a:spLocks noChangeArrowheads="1"/>
          </p:cNvSpPr>
          <p:nvPr/>
        </p:nvSpPr>
        <p:spPr bwMode="auto">
          <a:xfrm>
            <a:off x="5651500" y="2852738"/>
            <a:ext cx="1512888" cy="419100"/>
          </a:xfrm>
          <a:prstGeom prst="flowChartTerminator">
            <a:avLst/>
          </a:prstGeom>
          <a:solidFill>
            <a:srgbClr val="FFFFFF"/>
          </a:solidFill>
          <a:ln w="63500" cmpd="thickThin">
            <a:solidFill>
              <a:srgbClr val="F79646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i="1">
                <a:latin typeface="Times New Roman" panose="02020603050405020304" pitchFamily="18" charset="0"/>
              </a:rPr>
              <a:t>PROCESOS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13319" name="AutoShape 20"/>
          <p:cNvSpPr>
            <a:spLocks noChangeArrowheads="1"/>
          </p:cNvSpPr>
          <p:nvPr/>
        </p:nvSpPr>
        <p:spPr bwMode="auto">
          <a:xfrm>
            <a:off x="3500438" y="4143375"/>
            <a:ext cx="2028825" cy="654050"/>
          </a:xfrm>
          <a:prstGeom prst="flowChartTerminator">
            <a:avLst/>
          </a:prstGeom>
          <a:solidFill>
            <a:srgbClr val="FFFFFF"/>
          </a:solidFill>
          <a:ln w="63500" cmpd="thickThin">
            <a:solidFill>
              <a:srgbClr val="C0504D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</a:rPr>
              <a:t>FACILITAR  LA PROMOCIÓN</a:t>
            </a:r>
            <a:endParaRPr lang="es-CO" sz="1200">
              <a:latin typeface="Arial" panose="020B0604020202020204" pitchFamily="34" charset="0"/>
            </a:endParaRPr>
          </a:p>
        </p:txBody>
      </p:sp>
      <p:sp>
        <p:nvSpPr>
          <p:cNvPr id="13320" name="AutoShape 21"/>
          <p:cNvSpPr>
            <a:spLocks noChangeArrowheads="1"/>
          </p:cNvSpPr>
          <p:nvPr/>
        </p:nvSpPr>
        <p:spPr bwMode="auto">
          <a:xfrm>
            <a:off x="2571750" y="4929188"/>
            <a:ext cx="3429000" cy="804862"/>
          </a:xfrm>
          <a:prstGeom prst="roundRect">
            <a:avLst>
              <a:gd name="adj" fmla="val 32292"/>
            </a:avLst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round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400" b="1">
                <a:latin typeface="Times New Roman" panose="02020603050405020304" pitchFamily="18" charset="0"/>
              </a:rPr>
              <a:t>Al grado siguiente de aquellos estudiantes que no la obtuvieron en el año lectivo anterior</a:t>
            </a:r>
            <a:endParaRPr lang="es-CO" sz="1400"/>
          </a:p>
        </p:txBody>
      </p:sp>
      <p:sp>
        <p:nvSpPr>
          <p:cNvPr id="13321" name="AutoShape 22"/>
          <p:cNvSpPr>
            <a:spLocks noChangeArrowheads="1"/>
          </p:cNvSpPr>
          <p:nvPr/>
        </p:nvSpPr>
        <p:spPr bwMode="auto">
          <a:xfrm>
            <a:off x="6500813" y="3429000"/>
            <a:ext cx="2305050" cy="1028700"/>
          </a:xfrm>
          <a:prstGeom prst="cloudCallout">
            <a:avLst>
              <a:gd name="adj1" fmla="val -34713"/>
              <a:gd name="adj2" fmla="val -95556"/>
            </a:avLst>
          </a:prstGeom>
          <a:solidFill>
            <a:srgbClr val="FFFFFF"/>
          </a:solidFill>
          <a:ln w="31750">
            <a:solidFill>
              <a:srgbClr val="4BACC6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CO" sz="1200" i="1">
                <a:latin typeface="Times New Roman" panose="02020603050405020304" pitchFamily="18" charset="0"/>
              </a:rPr>
              <a:t>Método, sistema adoptado para llegar a un determinado fin</a:t>
            </a:r>
            <a:endParaRPr lang="es-CO" sz="1200">
              <a:latin typeface="Arial" panose="020B0604020202020204" pitchFamily="34" charset="0"/>
            </a:endParaRPr>
          </a:p>
        </p:txBody>
      </p:sp>
      <p:sp>
        <p:nvSpPr>
          <p:cNvPr id="9239" name="AutoShape 23"/>
          <p:cNvSpPr>
            <a:spLocks noChangeArrowheads="1"/>
          </p:cNvSpPr>
          <p:nvPr/>
        </p:nvSpPr>
        <p:spPr bwMode="auto">
          <a:xfrm>
            <a:off x="2214563" y="1428750"/>
            <a:ext cx="1338262" cy="400050"/>
          </a:xfrm>
          <a:prstGeom prst="rightArrow">
            <a:avLst>
              <a:gd name="adj1" fmla="val 50000"/>
              <a:gd name="adj2" fmla="val 83631"/>
            </a:avLst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  <p:sp>
        <p:nvSpPr>
          <p:cNvPr id="9240" name="AutoShape 24"/>
          <p:cNvSpPr>
            <a:spLocks noChangeArrowheads="1"/>
          </p:cNvSpPr>
          <p:nvPr/>
        </p:nvSpPr>
        <p:spPr bwMode="auto">
          <a:xfrm>
            <a:off x="3786188" y="2428875"/>
            <a:ext cx="1695450" cy="952500"/>
          </a:xfrm>
          <a:custGeom>
            <a:avLst/>
            <a:gdLst>
              <a:gd name="G0" fmla="+- 6480 0 0"/>
              <a:gd name="G1" fmla="+- 9732 0 0"/>
              <a:gd name="G2" fmla="+- 5962 0 0"/>
              <a:gd name="G3" fmla="+- 21600 0 6480"/>
              <a:gd name="G4" fmla="+- 21600 0 9732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695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5962"/>
                </a:lnTo>
                <a:lnTo>
                  <a:pt x="9732" y="5962"/>
                </a:lnTo>
                <a:lnTo>
                  <a:pt x="9732" y="13903"/>
                </a:lnTo>
                <a:lnTo>
                  <a:pt x="4173" y="13903"/>
                </a:lnTo>
                <a:lnTo>
                  <a:pt x="4173" y="9257"/>
                </a:lnTo>
                <a:lnTo>
                  <a:pt x="0" y="15429"/>
                </a:lnTo>
                <a:lnTo>
                  <a:pt x="4173" y="21600"/>
                </a:lnTo>
                <a:lnTo>
                  <a:pt x="4173" y="16954"/>
                </a:lnTo>
                <a:lnTo>
                  <a:pt x="17427" y="16954"/>
                </a:lnTo>
                <a:lnTo>
                  <a:pt x="17427" y="21600"/>
                </a:lnTo>
                <a:lnTo>
                  <a:pt x="21600" y="15429"/>
                </a:lnTo>
                <a:lnTo>
                  <a:pt x="17427" y="9257"/>
                </a:lnTo>
                <a:lnTo>
                  <a:pt x="17427" y="13903"/>
                </a:lnTo>
                <a:lnTo>
                  <a:pt x="11868" y="13903"/>
                </a:lnTo>
                <a:lnTo>
                  <a:pt x="11868" y="5962"/>
                </a:lnTo>
                <a:lnTo>
                  <a:pt x="15120" y="5962"/>
                </a:lnTo>
                <a:close/>
              </a:path>
            </a:pathLst>
          </a:cu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  <p:sp>
        <p:nvSpPr>
          <p:cNvPr id="9241" name="AutoShape 25"/>
          <p:cNvSpPr>
            <a:spLocks noChangeArrowheads="1"/>
          </p:cNvSpPr>
          <p:nvPr/>
        </p:nvSpPr>
        <p:spPr bwMode="auto">
          <a:xfrm rot="2589297">
            <a:off x="2112963" y="3717925"/>
            <a:ext cx="901700" cy="1730375"/>
          </a:xfrm>
          <a:prstGeom prst="curvedRightArrow">
            <a:avLst>
              <a:gd name="adj1" fmla="val 24165"/>
              <a:gd name="adj2" fmla="val 76761"/>
              <a:gd name="adj3" fmla="val 33333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76275" y="609600"/>
            <a:ext cx="2527300" cy="947738"/>
          </a:xfrm>
          <a:prstGeom prst="foldedCorner">
            <a:avLst>
              <a:gd name="adj" fmla="val 33139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400" b="1" i="1">
                <a:latin typeface="Times New Roman" panose="02020603050405020304" pitchFamily="18" charset="0"/>
              </a:rPr>
              <a:t>CREACIÓN DEL SISTEMA INSTITUCIONAL DE EVALUACIÓN DE LOS ESTUDIANTES</a:t>
            </a:r>
            <a:endParaRPr lang="es-CO" sz="1400"/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7451725" y="509588"/>
            <a:ext cx="1082675" cy="1119187"/>
          </a:xfrm>
          <a:prstGeom prst="can">
            <a:avLst>
              <a:gd name="adj" fmla="val 35032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ART.8</a:t>
            </a:r>
            <a:endParaRPr lang="es-CO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676275" y="1838325"/>
            <a:ext cx="1190625" cy="666750"/>
          </a:xfrm>
          <a:prstGeom prst="flowChartPunchedCard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1">
                <a:latin typeface="Times New Roman" panose="02020603050405020304" pitchFamily="18" charset="0"/>
              </a:rPr>
              <a:t>E. E.</a:t>
            </a:r>
            <a:endParaRPr lang="es-CO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4943475" y="1790700"/>
            <a:ext cx="3667125" cy="914400"/>
          </a:xfrm>
          <a:prstGeom prst="roundRect">
            <a:avLst>
              <a:gd name="adj" fmla="val 34375"/>
            </a:avLst>
          </a:prstGeom>
          <a:solidFill>
            <a:srgbClr val="FFFFFF"/>
          </a:solidFill>
          <a:ln w="63500" cmpd="thickThin">
            <a:solidFill>
              <a:srgbClr val="C0504D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sz="1400" i="1">
                <a:solidFill>
                  <a:srgbClr val="FF0000"/>
                </a:solidFill>
                <a:latin typeface="Times New Roman" panose="02020603050405020304" pitchFamily="18" charset="0"/>
              </a:rPr>
              <a:t>DEBEN</a:t>
            </a:r>
            <a:r>
              <a:rPr lang="es-CO" sz="1400" i="1">
                <a:latin typeface="Times New Roman" panose="02020603050405020304" pitchFamily="18" charset="0"/>
              </a:rPr>
              <a:t> COMO MÍNIMO </a:t>
            </a:r>
            <a:r>
              <a:rPr lang="es-CO" sz="1400" i="1">
                <a:solidFill>
                  <a:srgbClr val="FF0000"/>
                </a:solidFill>
                <a:latin typeface="Times New Roman" panose="02020603050405020304" pitchFamily="18" charset="0"/>
              </a:rPr>
              <a:t>SEGUIR EL PROCEDIMIENTO </a:t>
            </a:r>
            <a:r>
              <a:rPr lang="es-CO" sz="1400" i="1">
                <a:latin typeface="Times New Roman" panose="02020603050405020304" pitchFamily="18" charset="0"/>
              </a:rPr>
              <a:t>QUE SE MENCIONA A CONTINUACIÓN:</a:t>
            </a:r>
            <a:endParaRPr lang="es-CO" sz="1800">
              <a:latin typeface="Arial" panose="020B0604020202020204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2305050" y="2000250"/>
            <a:ext cx="2381250" cy="333375"/>
          </a:xfrm>
          <a:custGeom>
            <a:avLst/>
            <a:gdLst>
              <a:gd name="G0" fmla="+- 18372 0 0"/>
              <a:gd name="G1" fmla="+- 4969 0 0"/>
              <a:gd name="G2" fmla="+- 21600 0 4969"/>
              <a:gd name="G3" fmla="+- 10800 0 4969"/>
              <a:gd name="G4" fmla="+- 21600 0 18372"/>
              <a:gd name="G5" fmla="*/ G4 G3 10800"/>
              <a:gd name="G6" fmla="+- 21600 0 G5"/>
              <a:gd name="T0" fmla="*/ 18372 w 21600"/>
              <a:gd name="T1" fmla="*/ 0 h 21600"/>
              <a:gd name="T2" fmla="*/ 0 w 21600"/>
              <a:gd name="T3" fmla="*/ 10800 h 21600"/>
              <a:gd name="T4" fmla="*/ 18372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372" y="0"/>
                </a:moveTo>
                <a:lnTo>
                  <a:pt x="18372" y="4969"/>
                </a:lnTo>
                <a:lnTo>
                  <a:pt x="3375" y="4969"/>
                </a:lnTo>
                <a:lnTo>
                  <a:pt x="3375" y="16631"/>
                </a:lnTo>
                <a:lnTo>
                  <a:pt x="18372" y="16631"/>
                </a:lnTo>
                <a:lnTo>
                  <a:pt x="18372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969"/>
                </a:moveTo>
                <a:lnTo>
                  <a:pt x="1350" y="16631"/>
                </a:lnTo>
                <a:lnTo>
                  <a:pt x="2700" y="16631"/>
                </a:lnTo>
                <a:lnTo>
                  <a:pt x="2700" y="4969"/>
                </a:lnTo>
                <a:close/>
              </a:path>
              <a:path w="21600" h="21600">
                <a:moveTo>
                  <a:pt x="0" y="4969"/>
                </a:moveTo>
                <a:lnTo>
                  <a:pt x="0" y="16631"/>
                </a:lnTo>
                <a:lnTo>
                  <a:pt x="675" y="16631"/>
                </a:lnTo>
                <a:lnTo>
                  <a:pt x="675" y="4969"/>
                </a:lnTo>
                <a:close/>
              </a:path>
            </a:pathLst>
          </a:cu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 flipV="1">
            <a:off x="539750" y="3644900"/>
            <a:ext cx="1273175" cy="433388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sz="1400" b="1">
                <a:solidFill>
                  <a:schemeClr val="accent2"/>
                </a:solidFill>
                <a:latin typeface="Arial" panose="020B0604020202020204" pitchFamily="34" charset="0"/>
              </a:rPr>
              <a:t>DEFINIR</a:t>
            </a:r>
          </a:p>
        </p:txBody>
      </p:sp>
      <p:sp>
        <p:nvSpPr>
          <p:cNvPr id="14344" name="AutoShape 9"/>
          <p:cNvSpPr>
            <a:spLocks noChangeArrowheads="1"/>
          </p:cNvSpPr>
          <p:nvPr/>
        </p:nvSpPr>
        <p:spPr bwMode="auto">
          <a:xfrm>
            <a:off x="611188" y="4652963"/>
            <a:ext cx="1439862" cy="423862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Times New Roman" panose="02020603050405020304" pitchFamily="18" charset="0"/>
              </a:rPr>
              <a:t>SOCIALIZAR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14345" name="AutoShape 10"/>
          <p:cNvSpPr>
            <a:spLocks noChangeArrowheads="1"/>
          </p:cNvSpPr>
          <p:nvPr/>
        </p:nvSpPr>
        <p:spPr bwMode="auto">
          <a:xfrm>
            <a:off x="755650" y="5661025"/>
            <a:ext cx="1295400" cy="576263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</a:rPr>
              <a:t>APROBAR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14346" name="AutoShape 14"/>
          <p:cNvSpPr>
            <a:spLocks noChangeArrowheads="1"/>
          </p:cNvSpPr>
          <p:nvPr/>
        </p:nvSpPr>
        <p:spPr bwMode="auto">
          <a:xfrm>
            <a:off x="2195513" y="3500438"/>
            <a:ext cx="4897437" cy="720725"/>
          </a:xfrm>
          <a:prstGeom prst="homePlate">
            <a:avLst>
              <a:gd name="adj" fmla="val 229305"/>
            </a:avLst>
          </a:prstGeom>
          <a:solidFill>
            <a:srgbClr val="FFFFFF"/>
          </a:solidFill>
          <a:ln w="63500" cmpd="thickThin">
            <a:solidFill>
              <a:srgbClr val="F79646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sz="1400">
                <a:latin typeface="Times New Roman" panose="02020603050405020304" pitchFamily="18" charset="0"/>
              </a:rPr>
              <a:t>El Sistema Institucional de Evaluación de los estudiantes.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14347" name="AutoShape 16"/>
          <p:cNvSpPr>
            <a:spLocks noChangeArrowheads="1"/>
          </p:cNvSpPr>
          <p:nvPr/>
        </p:nvSpPr>
        <p:spPr bwMode="auto">
          <a:xfrm>
            <a:off x="2268538" y="5661025"/>
            <a:ext cx="6062662" cy="720725"/>
          </a:xfrm>
          <a:prstGeom prst="homePlate">
            <a:avLst>
              <a:gd name="adj" fmla="val 210297"/>
            </a:avLst>
          </a:prstGeom>
          <a:solidFill>
            <a:srgbClr val="FFFFFF"/>
          </a:solidFill>
          <a:ln w="63500" cmpd="thickThin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sz="1400">
                <a:latin typeface="Times New Roman" panose="02020603050405020304" pitchFamily="18" charset="0"/>
              </a:rPr>
              <a:t>El Sistema Institucional de Evaluación en sesión en el </a:t>
            </a:r>
            <a:r>
              <a:rPr lang="es-CO" sz="1400">
                <a:solidFill>
                  <a:srgbClr val="FF0000"/>
                </a:solidFill>
                <a:latin typeface="Times New Roman" panose="02020603050405020304" pitchFamily="18" charset="0"/>
              </a:rPr>
              <a:t>Consejo Directivo</a:t>
            </a:r>
            <a:r>
              <a:rPr lang="es-CO" sz="1400">
                <a:latin typeface="Times New Roman" panose="02020603050405020304" pitchFamily="18" charset="0"/>
              </a:rPr>
              <a:t> y consignación en el Acta.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14348" name="AutoShape 17"/>
          <p:cNvSpPr>
            <a:spLocks noChangeArrowheads="1"/>
          </p:cNvSpPr>
          <p:nvPr/>
        </p:nvSpPr>
        <p:spPr bwMode="auto">
          <a:xfrm>
            <a:off x="2268538" y="4581525"/>
            <a:ext cx="5111750" cy="719138"/>
          </a:xfrm>
          <a:prstGeom prst="homePlate">
            <a:avLst>
              <a:gd name="adj" fmla="val 177704"/>
            </a:avLst>
          </a:prstGeom>
          <a:solidFill>
            <a:srgbClr val="FFFFFF"/>
          </a:solidFill>
          <a:ln w="63500" cmpd="thickThin">
            <a:solidFill>
              <a:srgbClr val="4F81BD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sz="1400">
                <a:latin typeface="Times New Roman" panose="02020603050405020304" pitchFamily="18" charset="0"/>
              </a:rPr>
              <a:t>El Sistema Institucional de Evaluación con la </a:t>
            </a:r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COMUNIDAD EDUCATIVA.</a:t>
            </a:r>
            <a:endParaRPr lang="es-CO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3"/>
          <p:cNvSpPr>
            <a:spLocks noGrp="1" noChangeArrowheads="1"/>
          </p:cNvSpPr>
          <p:nvPr>
            <p:ph type="title"/>
          </p:nvPr>
        </p:nvSpPr>
        <p:spPr>
          <a:xfrm>
            <a:off x="3708400" y="549275"/>
            <a:ext cx="1666875" cy="1439863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1400" b="1" smtClean="0"/>
              <a:t>ART.8</a:t>
            </a:r>
            <a:endParaRPr lang="es-CO" sz="1400" b="1" smtClean="0"/>
          </a:p>
        </p:txBody>
      </p:sp>
      <p:sp>
        <p:nvSpPr>
          <p:cNvPr id="15363" name="AutoShape 18"/>
          <p:cNvSpPr>
            <a:spLocks noChangeArrowheads="1"/>
          </p:cNvSpPr>
          <p:nvPr/>
        </p:nvSpPr>
        <p:spPr bwMode="auto">
          <a:xfrm>
            <a:off x="2268538" y="3500438"/>
            <a:ext cx="4606925" cy="720725"/>
          </a:xfrm>
          <a:prstGeom prst="homePlate">
            <a:avLst>
              <a:gd name="adj" fmla="val 159802"/>
            </a:avLst>
          </a:prstGeom>
          <a:solidFill>
            <a:srgbClr val="FFFFFF"/>
          </a:solidFill>
          <a:ln w="63500" cmpd="thickThin">
            <a:solidFill>
              <a:srgbClr val="8064A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sz="1400">
                <a:latin typeface="Times New Roman" panose="02020603050405020304" pitchFamily="18" charset="0"/>
              </a:rPr>
              <a:t>El Sistema Institucional de Evaluación de los estudiantes  a la </a:t>
            </a:r>
            <a:r>
              <a:rPr lang="es-CO" sz="1400">
                <a:solidFill>
                  <a:srgbClr val="FF0000"/>
                </a:solidFill>
                <a:latin typeface="Times New Roman" panose="02020603050405020304" pitchFamily="18" charset="0"/>
              </a:rPr>
              <a:t>COMUNIDAD EDUCATIVA.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15364" name="AutoShape 12"/>
          <p:cNvSpPr>
            <a:spLocks noChangeArrowheads="1"/>
          </p:cNvSpPr>
          <p:nvPr/>
        </p:nvSpPr>
        <p:spPr bwMode="auto">
          <a:xfrm>
            <a:off x="468313" y="3644900"/>
            <a:ext cx="1358900" cy="504825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Times New Roman" panose="02020603050405020304" pitchFamily="18" charset="0"/>
              </a:rPr>
              <a:t>DIVULGAR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15365" name="AutoShape 19"/>
          <p:cNvSpPr>
            <a:spLocks noChangeArrowheads="1"/>
          </p:cNvSpPr>
          <p:nvPr/>
        </p:nvSpPr>
        <p:spPr bwMode="auto">
          <a:xfrm>
            <a:off x="2268538" y="4365625"/>
            <a:ext cx="6188075" cy="647700"/>
          </a:xfrm>
          <a:prstGeom prst="homePlate">
            <a:avLst>
              <a:gd name="adj" fmla="val 238848"/>
            </a:avLst>
          </a:prstGeom>
          <a:solidFill>
            <a:srgbClr val="FFFFFF"/>
          </a:solidFill>
          <a:ln w="63500" cmpd="thickThin">
            <a:solidFill>
              <a:srgbClr val="9BBB5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sz="1400">
                <a:latin typeface="Times New Roman" panose="02020603050405020304" pitchFamily="18" charset="0"/>
              </a:rPr>
              <a:t>Los procedimientos  y mecanismos de </a:t>
            </a:r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reclamaciones</a:t>
            </a:r>
            <a:r>
              <a:rPr lang="es-CO" sz="1400">
                <a:latin typeface="Times New Roman" panose="02020603050405020304" pitchFamily="18" charset="0"/>
              </a:rPr>
              <a:t> del Sistema Institucional de Evaluación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15366" name="AutoShape 11"/>
          <p:cNvSpPr>
            <a:spLocks noChangeArrowheads="1"/>
          </p:cNvSpPr>
          <p:nvPr/>
        </p:nvSpPr>
        <p:spPr bwMode="auto">
          <a:xfrm>
            <a:off x="395288" y="4508500"/>
            <a:ext cx="1397000" cy="433388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Times New Roman" panose="02020603050405020304" pitchFamily="18" charset="0"/>
              </a:rPr>
              <a:t>DIVULGAR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15367" name="AutoShape 20"/>
          <p:cNvSpPr>
            <a:spLocks noChangeArrowheads="1"/>
          </p:cNvSpPr>
          <p:nvPr/>
        </p:nvSpPr>
        <p:spPr bwMode="auto">
          <a:xfrm>
            <a:off x="2268538" y="5300663"/>
            <a:ext cx="5616575" cy="936625"/>
          </a:xfrm>
          <a:prstGeom prst="homePlate">
            <a:avLst>
              <a:gd name="adj" fmla="val 602354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400" i="1">
                <a:latin typeface="Times New Roman" panose="02020603050405020304" pitchFamily="18" charset="0"/>
              </a:rPr>
              <a:t>sobre el Sistema de Evaluación a los nuevos estudiantes, padres de familia y docentes que ingresen durante cada período.</a:t>
            </a:r>
            <a:endParaRPr lang="es-CO" sz="1400"/>
          </a:p>
        </p:txBody>
      </p:sp>
      <p:sp>
        <p:nvSpPr>
          <p:cNvPr id="15368" name="AutoShape 13"/>
          <p:cNvSpPr>
            <a:spLocks noChangeArrowheads="1"/>
          </p:cNvSpPr>
          <p:nvPr/>
        </p:nvSpPr>
        <p:spPr bwMode="auto">
          <a:xfrm>
            <a:off x="539750" y="5445125"/>
            <a:ext cx="1368425" cy="576263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Times New Roman" panose="02020603050405020304" pitchFamily="18" charset="0"/>
              </a:rPr>
              <a:t>INFORMAR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15369" name="AutoShape 15"/>
          <p:cNvSpPr>
            <a:spLocks noChangeArrowheads="1"/>
          </p:cNvSpPr>
          <p:nvPr/>
        </p:nvSpPr>
        <p:spPr bwMode="auto">
          <a:xfrm>
            <a:off x="2268538" y="2420938"/>
            <a:ext cx="6119812" cy="863600"/>
          </a:xfrm>
          <a:prstGeom prst="homePlate">
            <a:avLst>
              <a:gd name="adj" fmla="val 192383"/>
            </a:avLst>
          </a:prstGeom>
          <a:solidFill>
            <a:srgbClr val="FFFFFF"/>
          </a:solidFill>
          <a:ln w="31750">
            <a:solidFill>
              <a:srgbClr val="F79646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sz="1400">
                <a:latin typeface="Times New Roman" panose="02020603050405020304" pitchFamily="18" charset="0"/>
              </a:rPr>
              <a:t>El Sistema Institucional de Evaluación en el Proyecto Educativo Institucional, articulándolo a las necesidades de los estudiantes, el plan de estudios y el currículo.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15370" name="AutoShape 7"/>
          <p:cNvSpPr>
            <a:spLocks noChangeArrowheads="1"/>
          </p:cNvSpPr>
          <p:nvPr/>
        </p:nvSpPr>
        <p:spPr bwMode="auto">
          <a:xfrm>
            <a:off x="395288" y="2565400"/>
            <a:ext cx="1584325" cy="5207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Times New Roman" panose="02020603050405020304" pitchFamily="18" charset="0"/>
              </a:rPr>
              <a:t>INCORPORAR</a:t>
            </a:r>
            <a:endParaRPr lang="es-CO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1238250" y="319088"/>
            <a:ext cx="2124075" cy="949325"/>
          </a:xfrm>
          <a:prstGeom prst="foldedCorner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CO" sz="1100" b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s-CO" sz="1100" b="1">
                <a:latin typeface="Times New Roman" panose="02020603050405020304" pitchFamily="18" charset="0"/>
              </a:rPr>
              <a:t>RESPONSABILIDADES DEL M.E.N.</a:t>
            </a:r>
            <a:endParaRPr lang="es-CO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7524750" y="171450"/>
            <a:ext cx="1143000" cy="947738"/>
          </a:xfrm>
          <a:prstGeom prst="can">
            <a:avLst>
              <a:gd name="adj" fmla="val 30333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 b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ART. 9</a:t>
            </a:r>
            <a:endParaRPr lang="es-CO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38175" y="3814763"/>
            <a:ext cx="1270000" cy="914400"/>
          </a:xfrm>
          <a:prstGeom prst="plaque">
            <a:avLst>
              <a:gd name="adj" fmla="val 28125"/>
            </a:avLst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400" b="1">
                <a:latin typeface="Times New Roman" panose="02020603050405020304" pitchFamily="18" charset="0"/>
              </a:rPr>
              <a:t>M. E. N.</a:t>
            </a:r>
          </a:p>
          <a:p>
            <a:pPr algn="ctr" eaLnBrk="1" hangingPunct="1"/>
            <a:r>
              <a:rPr lang="en-US" sz="1400" b="1">
                <a:latin typeface="Times New Roman" panose="02020603050405020304" pitchFamily="18" charset="0"/>
              </a:rPr>
              <a:t>DEBE:</a:t>
            </a:r>
            <a:endParaRPr lang="es-CO" sz="14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2786063" y="1268413"/>
            <a:ext cx="5746750" cy="1296987"/>
          </a:xfrm>
          <a:prstGeom prst="flowChartAlternateProcess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i="1">
                <a:solidFill>
                  <a:srgbClr val="FF0000"/>
                </a:solidFill>
                <a:latin typeface="Times New Roman" panose="02020603050405020304" pitchFamily="18" charset="0"/>
              </a:rPr>
              <a:t>PUBLICAR</a:t>
            </a:r>
            <a:r>
              <a:rPr lang="es-CO" sz="1400" i="1">
                <a:latin typeface="Times New Roman" panose="02020603050405020304" pitchFamily="18" charset="0"/>
              </a:rPr>
              <a:t> información clara y oportuna sobre los resultados de las pruebas externas tanto internacionales como nacionales, de manera que sean un insumo para la construcción de los sistemas institucionales de evaluación de los estudiantes y el mejoramiento de la calidad de la educación</a:t>
            </a:r>
            <a:r>
              <a:rPr lang="es-CO" sz="1100" i="1">
                <a:latin typeface="Times New Roman" panose="02020603050405020304" pitchFamily="18" charset="0"/>
              </a:rPr>
              <a:t>.</a:t>
            </a:r>
            <a:endParaRPr lang="es-CO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2916238" y="3000375"/>
            <a:ext cx="4508500" cy="644525"/>
          </a:xfrm>
          <a:prstGeom prst="flowChartAlternateProcess">
            <a:avLst/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i="1">
                <a:solidFill>
                  <a:srgbClr val="FF0000"/>
                </a:solidFill>
                <a:latin typeface="Times New Roman" panose="02020603050405020304" pitchFamily="18" charset="0"/>
              </a:rPr>
              <a:t>EXPEDIR  y  ACTUALIZAR</a:t>
            </a:r>
            <a:r>
              <a:rPr lang="es-CO" sz="1400" i="1">
                <a:latin typeface="Times New Roman" panose="02020603050405020304" pitchFamily="18" charset="0"/>
              </a:rPr>
              <a:t> orientaciones para la implementación del sistema institucional de evaluación</a:t>
            </a:r>
            <a:r>
              <a:rPr lang="es-CO" sz="1100" i="1">
                <a:latin typeface="Times New Roman" panose="02020603050405020304" pitchFamily="18" charset="0"/>
              </a:rPr>
              <a:t>.</a:t>
            </a:r>
            <a:endParaRPr lang="es-CO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2916238" y="4000500"/>
            <a:ext cx="4579937" cy="796925"/>
          </a:xfrm>
          <a:prstGeom prst="flowChartAlternateProcess">
            <a:avLst/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i="1">
                <a:solidFill>
                  <a:srgbClr val="FF0000"/>
                </a:solidFill>
                <a:latin typeface="Times New Roman" panose="02020603050405020304" pitchFamily="18" charset="0"/>
              </a:rPr>
              <a:t>ORIENTAR  y  ACOMPAÑAR</a:t>
            </a:r>
            <a:r>
              <a:rPr lang="es-CO" sz="1400" i="1">
                <a:latin typeface="Times New Roman" panose="02020603050405020304" pitchFamily="18" charset="0"/>
              </a:rPr>
              <a:t> a las Secretarías de Educación del país en la implementación del presente decreto. </a:t>
            </a:r>
            <a:endParaRPr lang="es-CO" sz="1400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2928938" y="5429250"/>
            <a:ext cx="4738687" cy="663575"/>
          </a:xfrm>
          <a:prstGeom prst="flowChartAlternateProcess">
            <a:avLst/>
          </a:pr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i="1">
                <a:solidFill>
                  <a:srgbClr val="FF0000"/>
                </a:solidFill>
                <a:latin typeface="Times New Roman" panose="02020603050405020304" pitchFamily="18" charset="0"/>
              </a:rPr>
              <a:t>EVALUAR</a:t>
            </a:r>
            <a:r>
              <a:rPr lang="es-CO" sz="1400" i="1">
                <a:latin typeface="Times New Roman" panose="02020603050405020304" pitchFamily="18" charset="0"/>
              </a:rPr>
              <a:t> la efectividad de los diferentes sistemas institucionales de evaluación de los estudiantes</a:t>
            </a:r>
            <a:r>
              <a:rPr lang="es-CO" sz="1100" i="1">
                <a:latin typeface="Times New Roman" panose="02020603050405020304" pitchFamily="18" charset="0"/>
              </a:rPr>
              <a:t>.</a:t>
            </a:r>
            <a:endParaRPr lang="es-CO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 rot="-5202785">
            <a:off x="2646363" y="3821113"/>
            <a:ext cx="587375" cy="2524125"/>
          </a:xfrm>
          <a:prstGeom prst="curvedRightArrow">
            <a:avLst>
              <a:gd name="adj1" fmla="val 52841"/>
              <a:gd name="adj2" fmla="val 105721"/>
              <a:gd name="adj3" fmla="val 33333"/>
            </a:avLst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eaVert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 rot="-4542174">
            <a:off x="2549525" y="3686175"/>
            <a:ext cx="785813" cy="4887913"/>
          </a:xfrm>
          <a:prstGeom prst="curvedRightArrow">
            <a:avLst>
              <a:gd name="adj1" fmla="val 92410"/>
              <a:gd name="adj2" fmla="val 184849"/>
              <a:gd name="adj3" fmla="val 34514"/>
            </a:avLst>
          </a:prstGeom>
          <a:gradFill rotWithShape="1">
            <a:gsLst>
              <a:gs pos="0">
                <a:srgbClr val="CB6C1D"/>
              </a:gs>
              <a:gs pos="80000">
                <a:srgbClr val="FF8F2A"/>
              </a:gs>
              <a:gs pos="100000">
                <a:srgbClr val="FF8F26"/>
              </a:gs>
            </a:gsLst>
            <a:lin ang="16200000"/>
          </a:gradFill>
          <a:ln w="9525" algn="ctr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eaVert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 rot="18999023">
            <a:off x="238125" y="1941513"/>
            <a:ext cx="2952750" cy="1046162"/>
          </a:xfrm>
          <a:prstGeom prst="curvedDownArrow">
            <a:avLst>
              <a:gd name="adj1" fmla="val 50620"/>
              <a:gd name="adj2" fmla="val 150204"/>
              <a:gd name="adj3" fmla="val 33333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 rot="-23043845">
            <a:off x="1320800" y="2922588"/>
            <a:ext cx="2900363" cy="568325"/>
          </a:xfrm>
          <a:prstGeom prst="curvedDownArrow">
            <a:avLst>
              <a:gd name="adj1" fmla="val 50983"/>
              <a:gd name="adj2" fmla="val 101965"/>
              <a:gd name="adj3" fmla="val 33333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57213" y="647700"/>
            <a:ext cx="2990850" cy="1125538"/>
          </a:xfrm>
          <a:prstGeom prst="foldedCorner">
            <a:avLst>
              <a:gd name="adj" fmla="val 38278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b="1">
                <a:latin typeface="Times New Roman" panose="02020603050405020304" pitchFamily="18" charset="0"/>
              </a:rPr>
              <a:t>RESPONSABILIDADES DE LAS SECRETARÍAS DE EDUCACIÓN DE LAS ENTITIDADES TERRITORIALES CERTIFICADAS</a:t>
            </a:r>
            <a:r>
              <a:rPr lang="es-CO" sz="1100" b="1">
                <a:latin typeface="Times New Roman" panose="02020603050405020304" pitchFamily="18" charset="0"/>
              </a:rPr>
              <a:t>.</a:t>
            </a:r>
            <a:endParaRPr lang="es-CO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7596188" y="538163"/>
            <a:ext cx="1123950" cy="947737"/>
          </a:xfrm>
          <a:prstGeom prst="can">
            <a:avLst>
              <a:gd name="adj" fmla="val 28593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 b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400" b="1">
                <a:latin typeface="Times New Roman" panose="02020603050405020304" pitchFamily="18" charset="0"/>
              </a:rPr>
              <a:t>ART.10</a:t>
            </a:r>
            <a:endParaRPr lang="es-CO" sz="140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395288" y="3533775"/>
            <a:ext cx="1619250" cy="1408113"/>
          </a:xfrm>
          <a:prstGeom prst="plaque">
            <a:avLst>
              <a:gd name="adj" fmla="val 30208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prstShdw prst="shdw13" dist="53882" dir="13500000">
              <a:srgbClr val="243F60">
                <a:alpha val="50000"/>
              </a:srgbClr>
            </a:prstShdw>
          </a:effec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sz="1400" b="1">
                <a:latin typeface="Times New Roman" panose="02020603050405020304" pitchFamily="18" charset="0"/>
              </a:rPr>
              <a:t>LA E. T. CERTIFICADA DEBE: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2786063" y="1844675"/>
            <a:ext cx="6010275" cy="863600"/>
          </a:xfrm>
          <a:prstGeom prst="flowChartAlternateProcess">
            <a:avLst/>
          </a:prstGeom>
          <a:solidFill>
            <a:srgbClr val="FFFFFF"/>
          </a:solidFill>
          <a:ln w="31750">
            <a:solidFill>
              <a:srgbClr val="8064A2"/>
            </a:solidFill>
            <a:miter lim="800000"/>
            <a:headEnd/>
            <a:tailEnd/>
          </a:ln>
          <a:effectLst>
            <a:outerShdw dist="107763" dir="8100000" algn="ctr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i="1">
                <a:solidFill>
                  <a:srgbClr val="FF0000"/>
                </a:solidFill>
                <a:latin typeface="Times New Roman" panose="02020603050405020304" pitchFamily="18" charset="0"/>
              </a:rPr>
              <a:t>Analizar</a:t>
            </a:r>
            <a:r>
              <a:rPr lang="es-CO" sz="1400" i="1">
                <a:latin typeface="Times New Roman" panose="02020603050405020304" pitchFamily="18" charset="0"/>
              </a:rPr>
              <a:t> los resultados de las pruebas externas de los establecimientos educativos de su jurisdicción y contrastarlos con los resultados de las evaluaciones de los sistemas institucionales de evaluación de los estudiantes.</a:t>
            </a:r>
            <a:endParaRPr lang="es-CO" sz="1400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2786063" y="4365625"/>
            <a:ext cx="6010275" cy="873125"/>
          </a:xfrm>
          <a:prstGeom prst="flowChartAlternateProcess">
            <a:avLst/>
          </a:prstGeom>
          <a:solidFill>
            <a:srgbClr val="FFFFFF"/>
          </a:solidFill>
          <a:ln w="31750">
            <a:solidFill>
              <a:srgbClr val="9BBB59"/>
            </a:solidFill>
            <a:miter lim="800000"/>
            <a:headEnd/>
            <a:tailEnd/>
          </a:ln>
          <a:effectLst>
            <a:outerShdw dist="107763" dir="8100000" algn="ctr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i="1">
                <a:solidFill>
                  <a:srgbClr val="FF0000"/>
                </a:solidFill>
                <a:latin typeface="Times New Roman" panose="02020603050405020304" pitchFamily="18" charset="0"/>
              </a:rPr>
              <a:t>Trabajar</a:t>
            </a:r>
            <a:r>
              <a:rPr lang="es-CO" sz="1400" i="1">
                <a:latin typeface="Times New Roman" panose="02020603050405020304" pitchFamily="18" charset="0"/>
              </a:rPr>
              <a:t> en equipo con los directivos docentes de los establecimientos educativos de su jurisdicción para </a:t>
            </a:r>
            <a:r>
              <a:rPr lang="es-CO" sz="1400" i="1">
                <a:solidFill>
                  <a:srgbClr val="FF0000"/>
                </a:solidFill>
                <a:latin typeface="Times New Roman" panose="02020603050405020304" pitchFamily="18" charset="0"/>
              </a:rPr>
              <a:t>facilitar</a:t>
            </a:r>
            <a:r>
              <a:rPr lang="es-CO" sz="1400" i="1">
                <a:latin typeface="Times New Roman" panose="02020603050405020304" pitchFamily="18" charset="0"/>
              </a:rPr>
              <a:t> la divulgación e implementación de las disposiciones de este decreto.</a:t>
            </a:r>
            <a:endParaRPr lang="es-CO" sz="1400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2786063" y="3284538"/>
            <a:ext cx="6010275" cy="720725"/>
          </a:xfrm>
          <a:prstGeom prst="flowChartAlternateProcess">
            <a:avLst/>
          </a:prstGeom>
          <a:solidFill>
            <a:srgbClr val="FFFFFF"/>
          </a:solidFill>
          <a:ln w="31750">
            <a:solidFill>
              <a:srgbClr val="C0504D"/>
            </a:solidFill>
            <a:miter lim="800000"/>
            <a:headEnd/>
            <a:tailEnd/>
          </a:ln>
          <a:effectLst>
            <a:outerShdw dist="107763" dir="8100000" algn="ctr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i="1">
                <a:solidFill>
                  <a:srgbClr val="FF0000"/>
                </a:solidFill>
                <a:latin typeface="Times New Roman" panose="02020603050405020304" pitchFamily="18" charset="0"/>
              </a:rPr>
              <a:t>Orientar, acompañar y realizar seguimiento</a:t>
            </a:r>
            <a:r>
              <a:rPr lang="es-CO" sz="1400" i="1">
                <a:latin typeface="Times New Roman" panose="02020603050405020304" pitchFamily="18" charset="0"/>
              </a:rPr>
              <a:t> a los establecimientos educativos de su jurisdicción en la definición e implementación del sistema institucional de evaluación de estudiantes. </a:t>
            </a:r>
            <a:endParaRPr lang="es-CO" sz="1400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2786063" y="5516563"/>
            <a:ext cx="6010275" cy="817562"/>
          </a:xfrm>
          <a:prstGeom prst="flowChartAlternateProcess">
            <a:avLst/>
          </a:prstGeom>
          <a:solidFill>
            <a:srgbClr val="FFFFFF"/>
          </a:solidFill>
          <a:ln w="31750">
            <a:solidFill>
              <a:srgbClr val="4BACC6"/>
            </a:solidFill>
            <a:miter lim="800000"/>
            <a:headEnd/>
            <a:tailEnd/>
          </a:ln>
          <a:effectLst>
            <a:outerShdw sy="-50000" kx="2453608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>
                <a:solidFill>
                  <a:srgbClr val="FF0000"/>
                </a:solidFill>
                <a:latin typeface="Times New Roman" panose="02020603050405020304" pitchFamily="18" charset="0"/>
              </a:rPr>
              <a:t>RESOLVER  LAS RECLAMACIONES</a:t>
            </a:r>
            <a:r>
              <a:rPr lang="es-CO" sz="1400">
                <a:latin typeface="Times New Roman" panose="02020603050405020304" pitchFamily="18" charset="0"/>
              </a:rPr>
              <a:t> QUE SE PRESENTEN CON RESPECTO A LA MOVILIDAD DE ESTUDIANTES ENTRE ESTABLECIMIENTOS EDUCATIVOS DE SU JURISDICCIÓN.</a:t>
            </a:r>
          </a:p>
        </p:txBody>
      </p:sp>
      <p:cxnSp>
        <p:nvCxnSpPr>
          <p:cNvPr id="17417" name="AutoShape 9"/>
          <p:cNvCxnSpPr>
            <a:cxnSpLocks noChangeShapeType="1"/>
          </p:cNvCxnSpPr>
          <p:nvPr/>
        </p:nvCxnSpPr>
        <p:spPr bwMode="auto">
          <a:xfrm flipV="1">
            <a:off x="2014538" y="2505075"/>
            <a:ext cx="771525" cy="1638300"/>
          </a:xfrm>
          <a:prstGeom prst="straightConnector1">
            <a:avLst/>
          </a:prstGeom>
          <a:noFill/>
          <a:ln w="31750">
            <a:solidFill>
              <a:srgbClr val="4F81B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8" name="AutoShape 10"/>
          <p:cNvCxnSpPr>
            <a:cxnSpLocks noChangeShapeType="1"/>
          </p:cNvCxnSpPr>
          <p:nvPr/>
        </p:nvCxnSpPr>
        <p:spPr bwMode="auto">
          <a:xfrm flipV="1">
            <a:off x="2014538" y="3838575"/>
            <a:ext cx="771525" cy="304800"/>
          </a:xfrm>
          <a:prstGeom prst="straightConnector1">
            <a:avLst/>
          </a:prstGeom>
          <a:noFill/>
          <a:ln w="31750">
            <a:solidFill>
              <a:srgbClr val="4F81B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9" name="AutoShape 11"/>
          <p:cNvCxnSpPr>
            <a:cxnSpLocks noChangeShapeType="1"/>
          </p:cNvCxnSpPr>
          <p:nvPr/>
        </p:nvCxnSpPr>
        <p:spPr bwMode="auto">
          <a:xfrm>
            <a:off x="2014538" y="4143375"/>
            <a:ext cx="771525" cy="819150"/>
          </a:xfrm>
          <a:prstGeom prst="straightConnector1">
            <a:avLst/>
          </a:prstGeom>
          <a:noFill/>
          <a:ln w="31750">
            <a:solidFill>
              <a:srgbClr val="4F81B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0" name="AutoShape 12"/>
          <p:cNvCxnSpPr>
            <a:cxnSpLocks noChangeShapeType="1"/>
          </p:cNvCxnSpPr>
          <p:nvPr/>
        </p:nvCxnSpPr>
        <p:spPr bwMode="auto">
          <a:xfrm>
            <a:off x="2014538" y="4143375"/>
            <a:ext cx="771525" cy="1914525"/>
          </a:xfrm>
          <a:prstGeom prst="straightConnector1">
            <a:avLst/>
          </a:prstGeom>
          <a:noFill/>
          <a:ln w="31750">
            <a:solidFill>
              <a:srgbClr val="4F81B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00125" y="644525"/>
            <a:ext cx="2995613" cy="839788"/>
          </a:xfrm>
          <a:prstGeom prst="foldedCorner">
            <a:avLst>
              <a:gd name="adj" fmla="val 41431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endParaRPr lang="en-US" sz="1100" b="1" i="1"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en-US" sz="1400" b="1" i="1">
                <a:latin typeface="Times New Roman" panose="02020603050405020304" pitchFamily="18" charset="0"/>
              </a:rPr>
              <a:t>RESPONSABILIDADES DEL ESTABLECIMIENTO EDUCATIVO</a:t>
            </a:r>
            <a:r>
              <a:rPr lang="en-US" sz="1100" b="1" i="1">
                <a:latin typeface="Times New Roman" panose="02020603050405020304" pitchFamily="18" charset="0"/>
              </a:rPr>
              <a:t>.</a:t>
            </a:r>
            <a:endParaRPr lang="es-CO"/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7740650" y="592138"/>
            <a:ext cx="936625" cy="957262"/>
          </a:xfrm>
          <a:prstGeom prst="can">
            <a:avLst>
              <a:gd name="adj" fmla="val 29909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 b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400" b="1">
                <a:latin typeface="Times New Roman" panose="02020603050405020304" pitchFamily="18" charset="0"/>
              </a:rPr>
              <a:t>ART.11</a:t>
            </a:r>
            <a:endParaRPr lang="es-CO" sz="1400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 rot="-5400000">
            <a:off x="4247356" y="-1718468"/>
            <a:ext cx="649287" cy="7200900"/>
          </a:xfrm>
          <a:prstGeom prst="can">
            <a:avLst>
              <a:gd name="adj" fmla="val 72756"/>
            </a:avLst>
          </a:prstGeom>
          <a:solidFill>
            <a:srgbClr val="FFFFFF"/>
          </a:solidFill>
          <a:ln w="31750">
            <a:solidFill>
              <a:srgbClr val="4F81BD"/>
            </a:solidFill>
            <a:round/>
            <a:headEnd/>
            <a:tailEnd/>
          </a:ln>
          <a:effectLst>
            <a:outerShdw dist="107763" dir="2700000" algn="ctr" rotWithShape="0">
              <a:srgbClr val="868686">
                <a:alpha val="50000"/>
              </a:srgbClr>
            </a:outerShdw>
          </a:effectLst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b="1" i="1">
                <a:solidFill>
                  <a:srgbClr val="FF0000"/>
                </a:solidFill>
                <a:latin typeface="Times New Roman" panose="02020603050405020304" pitchFamily="18" charset="0"/>
              </a:rPr>
              <a:t>DEFINIR, ADOPTAR Y DIVULGAR</a:t>
            </a:r>
            <a:r>
              <a:rPr lang="es-CO" sz="1400" b="1" i="1">
                <a:latin typeface="Times New Roman" panose="02020603050405020304" pitchFamily="18" charset="0"/>
              </a:rPr>
              <a:t> </a:t>
            </a:r>
            <a:r>
              <a:rPr lang="es-CO" sz="1400" i="1">
                <a:latin typeface="Times New Roman" panose="02020603050405020304" pitchFamily="18" charset="0"/>
              </a:rPr>
              <a:t>el Sistema Institucional de Evaluación de estudiantes, después de su aprobación por el Consejo Académico </a:t>
            </a:r>
            <a:r>
              <a:rPr lang="es-CO" sz="1400" i="1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s-CO" sz="1400" b="1" i="1">
                <a:solidFill>
                  <a:srgbClr val="FF0000"/>
                </a:solidFill>
                <a:latin typeface="Times New Roman" panose="02020603050405020304" pitchFamily="18" charset="0"/>
              </a:rPr>
              <a:t>¿Art.8. Numeral 3?)</a:t>
            </a:r>
            <a:r>
              <a:rPr lang="es-CO" sz="1400" i="1">
                <a:latin typeface="Times New Roman" panose="02020603050405020304" pitchFamily="18" charset="0"/>
              </a:rPr>
              <a:t> </a:t>
            </a:r>
            <a:endParaRPr lang="es-CO" sz="1400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 rot="-5400000">
            <a:off x="4234657" y="-553244"/>
            <a:ext cx="865188" cy="6670675"/>
          </a:xfrm>
          <a:prstGeom prst="can">
            <a:avLst>
              <a:gd name="adj" fmla="val 59289"/>
            </a:avLst>
          </a:prstGeom>
          <a:solidFill>
            <a:srgbClr val="FFFFFF"/>
          </a:solidFill>
          <a:ln w="31750">
            <a:solidFill>
              <a:srgbClr val="8064A2"/>
            </a:solidFill>
            <a:round/>
            <a:headEnd/>
            <a:tailEnd/>
          </a:ln>
          <a:effectLst>
            <a:outerShdw dist="107763" dir="2700000" algn="ctr" rotWithShape="0">
              <a:srgbClr val="868686">
                <a:alpha val="50000"/>
              </a:srgbClr>
            </a:outerShdw>
          </a:effectLst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b="1" i="1">
                <a:solidFill>
                  <a:srgbClr val="FF0000"/>
                </a:solidFill>
                <a:latin typeface="Times New Roman" panose="02020603050405020304" pitchFamily="18" charset="0"/>
              </a:rPr>
              <a:t>INCORPORAR</a:t>
            </a:r>
            <a:r>
              <a:rPr lang="es-CO" sz="1400" b="1" i="1">
                <a:latin typeface="Times New Roman" panose="02020603050405020304" pitchFamily="18" charset="0"/>
              </a:rPr>
              <a:t> </a:t>
            </a:r>
            <a:r>
              <a:rPr lang="es-CO" sz="1400" i="1">
                <a:latin typeface="Times New Roman" panose="02020603050405020304" pitchFamily="18" charset="0"/>
              </a:rPr>
              <a:t>en el Proyecto Educativo Institucional los criterios, procesos y procedimientos de evaluación; estrategias para la superación de debilidades y promoción de los estudiantes, definidos por el Consejo Directivo</a:t>
            </a:r>
            <a:r>
              <a:rPr lang="es-CO" sz="1100" i="1">
                <a:latin typeface="Times New Roman" panose="02020603050405020304" pitchFamily="18" charset="0"/>
              </a:rPr>
              <a:t>.</a:t>
            </a:r>
            <a:endParaRPr lang="es-CO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 rot="-5400000">
            <a:off x="4823619" y="584994"/>
            <a:ext cx="1008063" cy="6696075"/>
          </a:xfrm>
          <a:prstGeom prst="can">
            <a:avLst>
              <a:gd name="adj" fmla="val 59383"/>
            </a:avLst>
          </a:prstGeom>
          <a:solidFill>
            <a:srgbClr val="FFFFFF"/>
          </a:solidFill>
          <a:ln w="31750">
            <a:solidFill>
              <a:srgbClr val="C0504D"/>
            </a:solidFill>
            <a:round/>
            <a:headEnd/>
            <a:tailEnd/>
          </a:ln>
          <a:effectLst>
            <a:outerShdw dist="107763" dir="2700000" algn="ctr" rotWithShape="0">
              <a:srgbClr val="868686">
                <a:alpha val="50000"/>
              </a:srgbClr>
            </a:outerShdw>
          </a:effectLst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b="1" i="1">
                <a:solidFill>
                  <a:srgbClr val="FF0000"/>
                </a:solidFill>
                <a:latin typeface="Times New Roman" panose="02020603050405020304" pitchFamily="18" charset="0"/>
              </a:rPr>
              <a:t>REALIZAR</a:t>
            </a:r>
            <a:r>
              <a:rPr lang="es-CO" sz="1400" b="1" i="1">
                <a:latin typeface="Times New Roman" panose="02020603050405020304" pitchFamily="18" charset="0"/>
              </a:rPr>
              <a:t> </a:t>
            </a:r>
            <a:r>
              <a:rPr lang="es-CO" sz="1400" i="1">
                <a:latin typeface="Times New Roman" panose="02020603050405020304" pitchFamily="18" charset="0"/>
              </a:rPr>
              <a:t>reuniones de docentes y directivos docentes para ANALIZAR, DISEÑAR e IMPLEMENTAR </a:t>
            </a:r>
            <a:r>
              <a:rPr lang="es-CO" sz="1400" i="1">
                <a:solidFill>
                  <a:srgbClr val="00B050"/>
                </a:solidFill>
                <a:latin typeface="Times New Roman" panose="02020603050405020304" pitchFamily="18" charset="0"/>
              </a:rPr>
              <a:t>estrategias permanentes de evaluación y de apoyo</a:t>
            </a:r>
            <a:r>
              <a:rPr lang="es-CO" sz="1400" i="1">
                <a:latin typeface="Times New Roman" panose="02020603050405020304" pitchFamily="18" charset="0"/>
              </a:rPr>
              <a:t> para la superación de debilidades de los estudiantes y dar recomendaciones a estudiantes, padres de familia y docentes.</a:t>
            </a:r>
            <a:endParaRPr lang="es-CO" sz="1400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 rot="-5400000">
            <a:off x="4432301" y="2425700"/>
            <a:ext cx="666750" cy="7388225"/>
          </a:xfrm>
          <a:prstGeom prst="can">
            <a:avLst>
              <a:gd name="adj" fmla="val 65921"/>
            </a:avLst>
          </a:prstGeom>
          <a:solidFill>
            <a:srgbClr val="FFFFFF"/>
          </a:solidFill>
          <a:ln w="31750">
            <a:solidFill>
              <a:srgbClr val="F79646"/>
            </a:solidFill>
            <a:round/>
            <a:headEnd/>
            <a:tailEnd/>
          </a:ln>
          <a:effectLst>
            <a:outerShdw dist="107763" dir="2700000" algn="ctr" rotWithShape="0">
              <a:srgbClr val="868686">
                <a:alpha val="50000"/>
              </a:srgbClr>
            </a:outerShdw>
          </a:effectLst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b="1" i="1">
                <a:solidFill>
                  <a:srgbClr val="FF0000"/>
                </a:solidFill>
                <a:latin typeface="Times New Roman" panose="02020603050405020304" pitchFamily="18" charset="0"/>
              </a:rPr>
              <a:t>CREAR</a:t>
            </a:r>
            <a:r>
              <a:rPr lang="es-CO" sz="1400" b="1" i="1">
                <a:latin typeface="Times New Roman" panose="02020603050405020304" pitchFamily="18" charset="0"/>
              </a:rPr>
              <a:t> </a:t>
            </a:r>
            <a:r>
              <a:rPr lang="es-CO" sz="1400" i="1">
                <a:latin typeface="Times New Roman" panose="02020603050405020304" pitchFamily="18" charset="0"/>
              </a:rPr>
              <a:t>comisiones u otras instancias para </a:t>
            </a:r>
            <a:r>
              <a:rPr lang="es-CO" sz="1400" b="1" i="1">
                <a:solidFill>
                  <a:srgbClr val="FF0000"/>
                </a:solidFill>
                <a:latin typeface="Times New Roman" panose="02020603050405020304" pitchFamily="18" charset="0"/>
              </a:rPr>
              <a:t>REALIZAR</a:t>
            </a:r>
            <a:r>
              <a:rPr lang="es-CO" sz="1400" i="1">
                <a:latin typeface="Times New Roman" panose="02020603050405020304" pitchFamily="18" charset="0"/>
              </a:rPr>
              <a:t> el seguimiento de los procesos de evaluación y promoción de los estudiantes </a:t>
            </a:r>
            <a:r>
              <a:rPr lang="es-CO" sz="1400" i="1" u="sng">
                <a:solidFill>
                  <a:srgbClr val="4F81BD"/>
                </a:solidFill>
                <a:latin typeface="Times New Roman" panose="02020603050405020304" pitchFamily="18" charset="0"/>
              </a:rPr>
              <a:t>si lo considera pertinente</a:t>
            </a:r>
            <a:r>
              <a:rPr lang="es-CO" sz="1400" i="1">
                <a:solidFill>
                  <a:srgbClr val="4F81BD"/>
                </a:solidFill>
                <a:latin typeface="Times New Roman" panose="02020603050405020304" pitchFamily="18" charset="0"/>
              </a:rPr>
              <a:t>.</a:t>
            </a:r>
            <a:endParaRPr lang="es-CO" sz="1400"/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 rot="-5400000">
            <a:off x="4668837" y="1674813"/>
            <a:ext cx="1008063" cy="6675438"/>
          </a:xfrm>
          <a:prstGeom prst="can">
            <a:avLst>
              <a:gd name="adj" fmla="val 62572"/>
            </a:avLst>
          </a:prstGeom>
          <a:solidFill>
            <a:srgbClr val="FFFFFF"/>
          </a:solidFill>
          <a:ln w="31750">
            <a:solidFill>
              <a:srgbClr val="9BBB59"/>
            </a:solidFill>
            <a:round/>
            <a:headEnd/>
            <a:tailEnd/>
          </a:ln>
          <a:effectLst>
            <a:outerShdw dist="107763" dir="2700000" algn="ctr" rotWithShape="0">
              <a:srgbClr val="868686">
                <a:alpha val="50000"/>
              </a:srgbClr>
            </a:outerShdw>
          </a:effectLst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b="1" i="1">
                <a:solidFill>
                  <a:srgbClr val="FF0000"/>
                </a:solidFill>
                <a:latin typeface="Times New Roman" panose="02020603050405020304" pitchFamily="18" charset="0"/>
              </a:rPr>
              <a:t>PROMOVER Y MANTENER</a:t>
            </a:r>
            <a:r>
              <a:rPr lang="es-CO" sz="1400" b="1" i="1">
                <a:latin typeface="Times New Roman" panose="02020603050405020304" pitchFamily="18" charset="0"/>
              </a:rPr>
              <a:t> </a:t>
            </a:r>
            <a:r>
              <a:rPr lang="es-CO" sz="1400" i="1">
                <a:latin typeface="Times New Roman" panose="02020603050405020304" pitchFamily="18" charset="0"/>
              </a:rPr>
              <a:t>la interlocución con los padres de familia y el estudiante, </a:t>
            </a:r>
            <a:r>
              <a:rPr lang="es-CO" sz="1400" i="1">
                <a:solidFill>
                  <a:srgbClr val="FF0000"/>
                </a:solidFill>
                <a:latin typeface="Times New Roman" panose="02020603050405020304" pitchFamily="18" charset="0"/>
              </a:rPr>
              <a:t>con el fin de presentar</a:t>
            </a:r>
            <a:r>
              <a:rPr lang="es-CO" sz="1400" i="1">
                <a:latin typeface="Times New Roman" panose="02020603050405020304" pitchFamily="18" charset="0"/>
              </a:rPr>
              <a:t> los informes periódicos de  evaluación, el plan de actividades de apoyo para la superación de las debilidades y acordar los compromisos por parte de todos los involucrados.</a:t>
            </a:r>
            <a:endParaRPr lang="es-CO" sz="1400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642938" y="3644900"/>
            <a:ext cx="1395412" cy="1655763"/>
          </a:xfrm>
          <a:prstGeom prst="rightArrowCallout">
            <a:avLst>
              <a:gd name="adj1" fmla="val 29664"/>
              <a:gd name="adj2" fmla="val 59329"/>
              <a:gd name="adj3" fmla="val 28213"/>
              <a:gd name="adj4" fmla="val 47153"/>
            </a:avLst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PerspectiveFront">
              <a:rot lat="20099991" lon="20099991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</p:spPr>
        <p:txBody>
          <a:bodyPr>
            <a:flatTx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1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</a:rPr>
              <a:t>EL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</a:rPr>
              <a:t>E.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</a:rPr>
              <a:t>E.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</a:rPr>
              <a:t>DEBE:</a:t>
            </a:r>
            <a:endParaRPr lang="es-CO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527050" y="585788"/>
            <a:ext cx="781050" cy="885825"/>
          </a:xfrm>
          <a:prstGeom prst="can">
            <a:avLst>
              <a:gd name="adj" fmla="val 28354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ART.11</a:t>
            </a:r>
            <a:endParaRPr lang="es-CO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 rot="-5400000">
            <a:off x="4030663" y="-854075"/>
            <a:ext cx="844550" cy="5235575"/>
          </a:xfrm>
          <a:prstGeom prst="can">
            <a:avLst>
              <a:gd name="adj" fmla="val 65207"/>
            </a:avLst>
          </a:prstGeom>
          <a:solidFill>
            <a:srgbClr val="FFFFFF"/>
          </a:solidFill>
          <a:ln w="31750">
            <a:solidFill>
              <a:srgbClr val="C0504D"/>
            </a:solidFill>
            <a:round/>
            <a:headEnd/>
            <a:tailEnd/>
          </a:ln>
          <a:effectLst>
            <a:outerShdw dist="107763" dir="2700000" algn="ctr" rotWithShape="0">
              <a:srgbClr val="868686">
                <a:alpha val="50000"/>
              </a:srgbClr>
            </a:outerShdw>
          </a:effectLst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b="1" i="1">
                <a:solidFill>
                  <a:srgbClr val="FF0000"/>
                </a:solidFill>
                <a:latin typeface="Times New Roman" panose="02020603050405020304" pitchFamily="18" charset="0"/>
              </a:rPr>
              <a:t>ATENDER </a:t>
            </a:r>
            <a:r>
              <a:rPr lang="es-CO" sz="1400" i="1">
                <a:latin typeface="Times New Roman" panose="02020603050405020304" pitchFamily="18" charset="0"/>
              </a:rPr>
              <a:t>los requerimientos de los padres de familia y de los estudiantes, y </a:t>
            </a:r>
            <a:r>
              <a:rPr lang="es-CO" sz="1400" b="1" i="1">
                <a:solidFill>
                  <a:srgbClr val="FF0000"/>
                </a:solidFill>
                <a:latin typeface="Times New Roman" panose="02020603050405020304" pitchFamily="18" charset="0"/>
              </a:rPr>
              <a:t>PROGRAMAR</a:t>
            </a:r>
            <a:r>
              <a:rPr lang="es-CO" sz="1400" b="1" i="1">
                <a:latin typeface="Times New Roman" panose="02020603050405020304" pitchFamily="18" charset="0"/>
              </a:rPr>
              <a:t> </a:t>
            </a:r>
            <a:r>
              <a:rPr lang="es-CO" sz="1400" i="1">
                <a:latin typeface="Times New Roman" panose="02020603050405020304" pitchFamily="18" charset="0"/>
              </a:rPr>
              <a:t>reuniones con ellos cuando sea necesario.</a:t>
            </a:r>
            <a:endParaRPr lang="es-CO" sz="1400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 rot="-5400000">
            <a:off x="4061619" y="-235744"/>
            <a:ext cx="854075" cy="6024563"/>
          </a:xfrm>
          <a:prstGeom prst="can">
            <a:avLst>
              <a:gd name="adj" fmla="val 48692"/>
            </a:avLst>
          </a:prstGeom>
          <a:solidFill>
            <a:srgbClr val="FFFFFF"/>
          </a:solidFill>
          <a:ln w="31750">
            <a:solidFill>
              <a:srgbClr val="9BBB59"/>
            </a:solidFill>
            <a:round/>
            <a:headEnd/>
            <a:tailEnd/>
          </a:ln>
          <a:effectLst>
            <a:outerShdw dist="107763" dir="2700000" algn="ctr" rotWithShape="0">
              <a:srgbClr val="868686">
                <a:alpha val="50000"/>
              </a:srgbClr>
            </a:outerShdw>
          </a:effectLst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i="1">
                <a:latin typeface="Times New Roman" panose="02020603050405020304" pitchFamily="18" charset="0"/>
              </a:rPr>
              <a:t>A través del Consejo Directivo servir de instancia para </a:t>
            </a:r>
            <a:r>
              <a:rPr lang="es-CO" sz="1400" b="1" i="1">
                <a:latin typeface="Times New Roman" panose="02020603050405020304" pitchFamily="18" charset="0"/>
              </a:rPr>
              <a:t> </a:t>
            </a:r>
            <a:r>
              <a:rPr lang="es-CO" sz="1400" b="1" i="1">
                <a:solidFill>
                  <a:srgbClr val="FF0000"/>
                </a:solidFill>
                <a:latin typeface="Times New Roman" panose="02020603050405020304" pitchFamily="18" charset="0"/>
              </a:rPr>
              <a:t>DECIDIR</a:t>
            </a:r>
            <a:r>
              <a:rPr lang="es-CO" sz="1400" b="1" i="1">
                <a:latin typeface="Times New Roman" panose="02020603050405020304" pitchFamily="18" charset="0"/>
              </a:rPr>
              <a:t> </a:t>
            </a:r>
            <a:r>
              <a:rPr lang="es-CO" sz="1400" i="1">
                <a:latin typeface="Times New Roman" panose="02020603050405020304" pitchFamily="18" charset="0"/>
              </a:rPr>
              <a:t> sobre reclamaciones que presenten los estudiantes o sus padres de familia en relación con la evaluación o promoción</a:t>
            </a:r>
            <a:r>
              <a:rPr lang="es-CO" sz="1100" i="1">
                <a:latin typeface="Times New Roman" panose="02020603050405020304" pitchFamily="18" charset="0"/>
              </a:rPr>
              <a:t>.</a:t>
            </a:r>
            <a:endParaRPr lang="es-CO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 rot="-5400000">
            <a:off x="4559300" y="1065213"/>
            <a:ext cx="1077913" cy="5805487"/>
          </a:xfrm>
          <a:prstGeom prst="can">
            <a:avLst>
              <a:gd name="adj" fmla="val 52113"/>
            </a:avLst>
          </a:prstGeom>
          <a:solidFill>
            <a:srgbClr val="FFFFFF"/>
          </a:solidFill>
          <a:ln w="31750">
            <a:solidFill>
              <a:srgbClr val="8064A2"/>
            </a:solidFill>
            <a:round/>
            <a:headEnd/>
            <a:tailEnd/>
          </a:ln>
          <a:effectLst>
            <a:outerShdw dist="107763" dir="2700000" algn="ctr" rotWithShape="0">
              <a:srgbClr val="868686">
                <a:alpha val="50000"/>
              </a:srgbClr>
            </a:outerShdw>
          </a:effectLst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b="1" i="1">
                <a:solidFill>
                  <a:srgbClr val="FF0000"/>
                </a:solidFill>
                <a:latin typeface="Times New Roman" panose="02020603050405020304" pitchFamily="18" charset="0"/>
              </a:rPr>
              <a:t>ANALIZAR</a:t>
            </a:r>
            <a:r>
              <a:rPr lang="es-CO" sz="1400" b="1" i="1">
                <a:latin typeface="Times New Roman" panose="02020603050405020304" pitchFamily="18" charset="0"/>
              </a:rPr>
              <a:t> </a:t>
            </a:r>
            <a:r>
              <a:rPr lang="es-CO" sz="1400" i="1">
                <a:latin typeface="Times New Roman" panose="02020603050405020304" pitchFamily="18" charset="0"/>
              </a:rPr>
              <a:t>periódicamente los informes de evaluación con el fin de </a:t>
            </a:r>
            <a:r>
              <a:rPr lang="es-CO" sz="1400" b="1" i="1">
                <a:solidFill>
                  <a:srgbClr val="FF0000"/>
                </a:solidFill>
                <a:latin typeface="Times New Roman" panose="02020603050405020304" pitchFamily="18" charset="0"/>
              </a:rPr>
              <a:t>IDENTIFICAR</a:t>
            </a:r>
            <a:r>
              <a:rPr lang="es-CO" sz="1400" b="1" i="1">
                <a:latin typeface="Times New Roman" panose="02020603050405020304" pitchFamily="18" charset="0"/>
              </a:rPr>
              <a:t> </a:t>
            </a:r>
            <a:r>
              <a:rPr lang="es-CO" sz="1400" i="1">
                <a:latin typeface="Times New Roman" panose="02020603050405020304" pitchFamily="18" charset="0"/>
              </a:rPr>
              <a:t>prácticas escolares que puedan estar afectando el desempeño de los estudiantes, e </a:t>
            </a:r>
            <a:r>
              <a:rPr lang="es-CO" sz="1400" b="1" i="1">
                <a:solidFill>
                  <a:srgbClr val="FF0000"/>
                </a:solidFill>
                <a:latin typeface="Times New Roman" panose="02020603050405020304" pitchFamily="18" charset="0"/>
              </a:rPr>
              <a:t>INTRODUCIR</a:t>
            </a:r>
            <a:r>
              <a:rPr lang="es-CO" sz="1400" b="1" i="1">
                <a:latin typeface="Times New Roman" panose="02020603050405020304" pitchFamily="18" charset="0"/>
              </a:rPr>
              <a:t> </a:t>
            </a:r>
            <a:r>
              <a:rPr lang="es-CO" sz="1400" i="1">
                <a:latin typeface="Times New Roman" panose="02020603050405020304" pitchFamily="18" charset="0"/>
              </a:rPr>
              <a:t>las modificaciones que sean necesarias para mejorar.</a:t>
            </a:r>
            <a:endParaRPr lang="es-CO" sz="1400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 rot="-5400000">
            <a:off x="4183062" y="2378076"/>
            <a:ext cx="1008063" cy="5846762"/>
          </a:xfrm>
          <a:prstGeom prst="can">
            <a:avLst>
              <a:gd name="adj" fmla="val 30853"/>
            </a:avLst>
          </a:prstGeom>
          <a:solidFill>
            <a:srgbClr val="FFFFFF"/>
          </a:solidFill>
          <a:ln w="31750">
            <a:solidFill>
              <a:srgbClr val="4BACC6"/>
            </a:solidFill>
            <a:round/>
            <a:headEnd/>
            <a:tailEnd/>
          </a:ln>
          <a:effectLst>
            <a:outerShdw dist="107763" dir="2700000" algn="ctr" rotWithShape="0">
              <a:srgbClr val="868686">
                <a:alpha val="50000"/>
              </a:srgbClr>
            </a:outerShdw>
          </a:effectLst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b="1" i="1">
                <a:solidFill>
                  <a:srgbClr val="FF0000"/>
                </a:solidFill>
                <a:latin typeface="Times New Roman" panose="02020603050405020304" pitchFamily="18" charset="0"/>
              </a:rPr>
              <a:t>PRESENTAR </a:t>
            </a:r>
            <a:r>
              <a:rPr lang="es-CO" sz="1400" i="1">
                <a:latin typeface="Times New Roman" panose="02020603050405020304" pitchFamily="18" charset="0"/>
              </a:rPr>
              <a:t>a las pruebas censales del ICFES la totalidad de los estudiantes que se encuentren matriculados en los grados evaluados, y  </a:t>
            </a:r>
            <a:r>
              <a:rPr lang="es-CO" sz="1400" b="1" i="1">
                <a:solidFill>
                  <a:srgbClr val="FF0000"/>
                </a:solidFill>
                <a:latin typeface="Times New Roman" panose="02020603050405020304" pitchFamily="18" charset="0"/>
              </a:rPr>
              <a:t>COLABORAR</a:t>
            </a:r>
            <a:r>
              <a:rPr lang="es-CO" sz="1400" b="1" i="1">
                <a:latin typeface="Times New Roman" panose="02020603050405020304" pitchFamily="18" charset="0"/>
              </a:rPr>
              <a:t> </a:t>
            </a:r>
            <a:r>
              <a:rPr lang="es-CO" sz="1400" i="1">
                <a:latin typeface="Times New Roman" panose="02020603050405020304" pitchFamily="18" charset="0"/>
              </a:rPr>
              <a:t>con éste en los procesos de inscripción y aplicación de las pruebas, según se le requiera.</a:t>
            </a:r>
            <a:endParaRPr lang="es-CO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971550" y="676275"/>
            <a:ext cx="1609725" cy="809625"/>
          </a:xfrm>
          <a:prstGeom prst="foldedCorner">
            <a:avLst>
              <a:gd name="adj" fmla="val 31046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400" b="1">
                <a:latin typeface="Times New Roman" panose="02020603050405020304" pitchFamily="18" charset="0"/>
              </a:rPr>
              <a:t>DERECHOS</a:t>
            </a:r>
          </a:p>
          <a:p>
            <a:pPr algn="ctr" eaLnBrk="1" hangingPunct="1"/>
            <a:r>
              <a:rPr lang="en-US" sz="1400" b="1">
                <a:latin typeface="Times New Roman" panose="02020603050405020304" pitchFamily="18" charset="0"/>
              </a:rPr>
              <a:t>DEL</a:t>
            </a:r>
          </a:p>
          <a:p>
            <a:pPr algn="ctr" eaLnBrk="1" hangingPunct="1"/>
            <a:r>
              <a:rPr lang="en-US" sz="1400" b="1">
                <a:latin typeface="Times New Roman" panose="02020603050405020304" pitchFamily="18" charset="0"/>
              </a:rPr>
              <a:t>ESTUDIANTE</a:t>
            </a:r>
            <a:endParaRPr lang="es-CO" sz="1400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6804025" y="571500"/>
            <a:ext cx="1377950" cy="976313"/>
          </a:xfrm>
          <a:prstGeom prst="can">
            <a:avLst>
              <a:gd name="adj" fmla="val 32435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endParaRPr lang="en-US" sz="11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400" b="1">
                <a:latin typeface="Times New Roman" panose="02020603050405020304" pitchFamily="18" charset="0"/>
              </a:rPr>
              <a:t>ART.12</a:t>
            </a:r>
            <a:endParaRPr lang="es-CO" sz="140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1943100" y="5286375"/>
            <a:ext cx="5700713" cy="806450"/>
          </a:xfrm>
          <a:prstGeom prst="flowChartTerminator">
            <a:avLst/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107763" dir="13500000" algn="ctr" rotWithShape="0">
              <a:srgbClr val="4E6128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400">
                <a:solidFill>
                  <a:srgbClr val="FF0000"/>
                </a:solidFill>
                <a:latin typeface="Times New Roman" panose="02020603050405020304" pitchFamily="18" charset="0"/>
              </a:rPr>
              <a:t>Recibir</a:t>
            </a:r>
            <a:r>
              <a:rPr lang="es-CO" sz="1400">
                <a:latin typeface="Times New Roman" panose="02020603050405020304" pitchFamily="18" charset="0"/>
              </a:rPr>
              <a:t> la asesoría y acompañamiento de los docentes para superar sus debilidades en el aprendizaje. </a:t>
            </a:r>
            <a:endParaRPr lang="es-CO" sz="1400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3190875" y="2857500"/>
            <a:ext cx="4953000" cy="885825"/>
          </a:xfrm>
          <a:prstGeom prst="flowChartTerminator">
            <a:avLst/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107763" dir="13500000" algn="ctr" rotWithShape="0">
              <a:srgbClr val="205867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Conocer</a:t>
            </a:r>
            <a:r>
              <a:rPr lang="es-CO" sz="1400">
                <a:latin typeface="Times New Roman" panose="02020603050405020304" pitchFamily="18" charset="0"/>
              </a:rPr>
              <a:t> el sistema institucional  de evaluación de los estudiantes: </a:t>
            </a:r>
            <a:r>
              <a:rPr lang="es-CO" sz="1400">
                <a:solidFill>
                  <a:srgbClr val="FFFF00"/>
                </a:solidFill>
                <a:latin typeface="Times New Roman" panose="02020603050405020304" pitchFamily="18" charset="0"/>
              </a:rPr>
              <a:t>criterios, procedimientos  e instrumentos de evaluación y promoción</a:t>
            </a:r>
            <a:r>
              <a:rPr lang="es-CO" sz="1400">
                <a:latin typeface="Times New Roman" panose="02020603050405020304" pitchFamily="18" charset="0"/>
              </a:rPr>
              <a:t> desde el inicio de año escolar.</a:t>
            </a:r>
            <a:endParaRPr lang="es-CO" sz="1400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2928938" y="4076700"/>
            <a:ext cx="5357812" cy="936625"/>
          </a:xfrm>
          <a:prstGeom prst="flowChartTerminator">
            <a:avLst/>
          </a:pr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107763" dir="13500000" algn="ctr" rotWithShape="0">
              <a:srgbClr val="3F3151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Conocer</a:t>
            </a:r>
            <a:r>
              <a:rPr lang="es-CO" sz="1400">
                <a:latin typeface="Times New Roman" panose="02020603050405020304" pitchFamily="18" charset="0"/>
              </a:rPr>
              <a:t> los resultados de los procesos de evaluación y </a:t>
            </a:r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recibir</a:t>
            </a:r>
            <a:r>
              <a:rPr lang="es-CO" sz="1400">
                <a:latin typeface="Times New Roman" panose="02020603050405020304" pitchFamily="18" charset="0"/>
              </a:rPr>
              <a:t> oportunamente las respuestas a las inquietudes y solicitudes presentadas respecto a estas.</a:t>
            </a:r>
            <a:endParaRPr lang="es-CO" sz="1400"/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1500188" y="1928813"/>
            <a:ext cx="6429375" cy="642937"/>
          </a:xfrm>
          <a:prstGeom prst="flowChartTerminator">
            <a:avLst/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107763" dir="13500000" algn="ctr" rotWithShape="0">
              <a:srgbClr val="97470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Ser evaluado</a:t>
            </a:r>
            <a:r>
              <a:rPr lang="es-CO" sz="1400">
                <a:latin typeface="Times New Roman" panose="02020603050405020304" pitchFamily="18" charset="0"/>
              </a:rPr>
              <a:t> de manera integral en todos los aspectos </a:t>
            </a:r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ACADÉMICOS, PERSONALES Y SOCIALES</a:t>
            </a:r>
            <a:endParaRPr lang="es-CO" sz="1400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684213" y="2852738"/>
            <a:ext cx="2160587" cy="2089150"/>
          </a:xfrm>
          <a:prstGeom prst="flowChartMultidocument">
            <a:avLst/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107763" dir="18900000" algn="ctr" rotWithShape="0">
              <a:srgbClr val="4E6128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400" b="1">
                <a:latin typeface="Times New Roman" panose="02020603050405020304" pitchFamily="18" charset="0"/>
              </a:rPr>
              <a:t>EL E.</a:t>
            </a:r>
          </a:p>
          <a:p>
            <a:pPr algn="ctr" eaLnBrk="1" hangingPunct="1"/>
            <a:r>
              <a:rPr lang="es-CO" sz="1400" b="1">
                <a:latin typeface="Times New Roman" panose="02020603050405020304" pitchFamily="18" charset="0"/>
              </a:rPr>
              <a:t>PARA EL MEJOR DESARROLLO DE SU PROCESO FORMATIVO, TIENE </a:t>
            </a:r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DERECHO</a:t>
            </a:r>
            <a:r>
              <a:rPr lang="es-CO" sz="1400" b="1">
                <a:latin typeface="Times New Roman" panose="02020603050405020304" pitchFamily="18" charset="0"/>
              </a:rPr>
              <a:t> A:</a:t>
            </a:r>
            <a:endParaRPr lang="es-CO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1571625" y="4437063"/>
            <a:ext cx="2424113" cy="1728787"/>
          </a:xfrm>
          <a:prstGeom prst="flowChartMultidocument">
            <a:avLst/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107763" dir="8100000" algn="ctr" rotWithShape="0">
              <a:srgbClr val="97470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100" b="1">
                <a:latin typeface="Times New Roman" panose="02020603050405020304" pitchFamily="18" charset="0"/>
              </a:rPr>
              <a:t>EL E.</a:t>
            </a:r>
          </a:p>
          <a:p>
            <a:pPr algn="ctr" eaLnBrk="1" hangingPunct="1"/>
            <a:r>
              <a:rPr lang="es-CO" sz="1400" b="1">
                <a:latin typeface="Times New Roman" panose="02020603050405020304" pitchFamily="18" charset="0"/>
              </a:rPr>
              <a:t>PARA EL MEJOR DESARROLLO DE SU PROCESO FORMATIVO, </a:t>
            </a:r>
          </a:p>
          <a:p>
            <a:pPr algn="ctr" eaLnBrk="1" hangingPunct="1"/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DEBE:</a:t>
            </a:r>
          </a:p>
          <a:p>
            <a:pPr eaLnBrk="1" hangingPunct="1"/>
            <a:endParaRPr lang="es-CO" sz="1400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6516688" y="500063"/>
            <a:ext cx="1603375" cy="947737"/>
          </a:xfrm>
          <a:prstGeom prst="can">
            <a:avLst>
              <a:gd name="adj" fmla="val 31093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 b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400" b="1">
                <a:latin typeface="Times New Roman" panose="02020603050405020304" pitchFamily="18" charset="0"/>
              </a:rPr>
              <a:t>ART.13</a:t>
            </a:r>
            <a:endParaRPr lang="es-CO" sz="1400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1071563" y="714375"/>
            <a:ext cx="1628775" cy="914400"/>
          </a:xfrm>
          <a:prstGeom prst="foldedCorner">
            <a:avLst>
              <a:gd name="adj" fmla="val 40625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 b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400" b="1">
                <a:latin typeface="Times New Roman" panose="02020603050405020304" pitchFamily="18" charset="0"/>
              </a:rPr>
              <a:t>DEBERES DEL ESTUDIANTE</a:t>
            </a:r>
            <a:endParaRPr lang="es-CO" sz="1400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2828925" y="1452563"/>
            <a:ext cx="2751138" cy="2624137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156" y="10800"/>
                </a:moveTo>
                <a:cubicBezTo>
                  <a:pt x="1156" y="16126"/>
                  <a:pt x="5474" y="20444"/>
                  <a:pt x="10800" y="20444"/>
                </a:cubicBezTo>
                <a:cubicBezTo>
                  <a:pt x="16126" y="20444"/>
                  <a:pt x="20444" y="16126"/>
                  <a:pt x="20444" y="10800"/>
                </a:cubicBezTo>
                <a:cubicBezTo>
                  <a:pt x="20444" y="5474"/>
                  <a:pt x="16126" y="1156"/>
                  <a:pt x="10800" y="1156"/>
                </a:cubicBezTo>
                <a:cubicBezTo>
                  <a:pt x="5474" y="1156"/>
                  <a:pt x="1156" y="5474"/>
                  <a:pt x="1156" y="10800"/>
                </a:cubicBezTo>
                <a:close/>
              </a:path>
            </a:pathLst>
          </a:custGeom>
          <a:solidFill>
            <a:srgbClr val="9BBB59"/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BBB59"/>
            </a:extrusionClr>
            <a:contourClr>
              <a:srgbClr val="9BBB59"/>
            </a:contourClr>
          </a:sp3d>
        </p:spPr>
        <p:txBody>
          <a:bodyPr>
            <a:flatTx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O" sz="1100" b="1" i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CO" sz="1100" b="1" i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CO" sz="1100" b="1" i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sz="1400" b="1" i="1">
                <a:solidFill>
                  <a:srgbClr val="FF0000"/>
                </a:solidFill>
                <a:latin typeface="Times New Roman" panose="02020603050405020304" pitchFamily="18" charset="0"/>
              </a:rPr>
              <a:t>CUMPLIR</a:t>
            </a:r>
            <a:r>
              <a:rPr lang="es-CO" sz="1400" b="1" i="1">
                <a:latin typeface="Times New Roman" panose="02020603050405020304" pitchFamily="18" charset="0"/>
              </a:rPr>
              <a:t> </a:t>
            </a:r>
            <a:r>
              <a:rPr lang="es-CO" sz="1400" i="1">
                <a:latin typeface="Times New Roman" panose="02020603050405020304" pitchFamily="18" charset="0"/>
              </a:rPr>
              <a:t>con los compromisos académicos y de convivencia definidos por el establecimiento educativo.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219700" y="3857625"/>
            <a:ext cx="2952750" cy="234315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428" y="10800"/>
                </a:moveTo>
                <a:cubicBezTo>
                  <a:pt x="1428" y="15976"/>
                  <a:pt x="5624" y="20172"/>
                  <a:pt x="10800" y="20172"/>
                </a:cubicBezTo>
                <a:cubicBezTo>
                  <a:pt x="15976" y="20172"/>
                  <a:pt x="20172" y="15976"/>
                  <a:pt x="20172" y="10800"/>
                </a:cubicBezTo>
                <a:cubicBezTo>
                  <a:pt x="20172" y="5624"/>
                  <a:pt x="15976" y="1428"/>
                  <a:pt x="10800" y="1428"/>
                </a:cubicBezTo>
                <a:cubicBezTo>
                  <a:pt x="5624" y="1428"/>
                  <a:pt x="1428" y="5624"/>
                  <a:pt x="1428" y="10800"/>
                </a:cubicBezTo>
                <a:close/>
              </a:path>
            </a:pathLst>
          </a:custGeom>
          <a:solidFill>
            <a:srgbClr val="4F81BD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F81BD"/>
            </a:extrusionClr>
            <a:contourClr>
              <a:srgbClr val="4F81BD"/>
            </a:contourClr>
          </a:sp3d>
        </p:spPr>
        <p:txBody>
          <a:bodyPr>
            <a:flatTx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CO" sz="11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CO" sz="11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CUMPLIR</a:t>
            </a:r>
            <a:r>
              <a:rPr lang="es-CO" sz="1400" b="1">
                <a:latin typeface="Times New Roman" panose="02020603050405020304" pitchFamily="18" charset="0"/>
              </a:rPr>
              <a:t> </a:t>
            </a:r>
            <a:r>
              <a:rPr lang="es-CO" sz="1400">
                <a:latin typeface="Times New Roman" panose="02020603050405020304" pitchFamily="18" charset="0"/>
              </a:rPr>
              <a:t>con las recomendaciones y compromisos adquiridos para la superación de sus debilidades</a:t>
            </a:r>
            <a:endParaRPr lang="es-CO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1214438" y="714375"/>
            <a:ext cx="2565400" cy="842963"/>
          </a:xfrm>
          <a:prstGeom prst="foldedCorner">
            <a:avLst>
              <a:gd name="adj" fmla="val 39565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endParaRPr lang="es-CO" sz="1100" b="1" i="1"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es-CO" sz="1400" b="1" i="1">
                <a:latin typeface="Times New Roman" panose="02020603050405020304" pitchFamily="18" charset="0"/>
              </a:rPr>
              <a:t>DERECHOS DE LOS PADRES DE FAMILIA.</a:t>
            </a:r>
            <a:endParaRPr lang="es-CO" sz="1400"/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6804025" y="571500"/>
            <a:ext cx="1173163" cy="962025"/>
          </a:xfrm>
          <a:prstGeom prst="can">
            <a:avLst>
              <a:gd name="adj" fmla="val 31565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 b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400" b="1">
                <a:latin typeface="Times New Roman" panose="02020603050405020304" pitchFamily="18" charset="0"/>
              </a:rPr>
              <a:t>ART.14</a:t>
            </a:r>
            <a:endParaRPr lang="es-CO" sz="1400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395288" y="2997200"/>
            <a:ext cx="1873250" cy="2376488"/>
          </a:xfrm>
          <a:prstGeom prst="flowChartConnector">
            <a:avLst/>
          </a:prstGeom>
          <a:solidFill>
            <a:srgbClr val="FFFFFF"/>
          </a:solidFill>
          <a:ln w="63500" cmpd="thickThin">
            <a:solidFill>
              <a:srgbClr val="C0504D"/>
            </a:solidFill>
            <a:round/>
            <a:headEnd/>
            <a:tailEnd/>
          </a:ln>
          <a:effectLst>
            <a:outerShdw sy="-50000" kx="-2453608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CO" sz="1100" b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s-CO" sz="1400" b="1">
                <a:latin typeface="Times New Roman" panose="02020603050405020304" pitchFamily="18" charset="0"/>
              </a:rPr>
              <a:t>LOS PADRES DE FAMILIA TIENEN LOS SIGUIENTES DERECHOS:</a:t>
            </a:r>
            <a:endParaRPr lang="es-CO" sz="1400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2057400" y="2114550"/>
            <a:ext cx="5872163" cy="957263"/>
          </a:xfrm>
          <a:prstGeom prst="flowChartManualInput">
            <a:avLst/>
          </a:prstGeom>
          <a:solidFill>
            <a:srgbClr val="FFFFFF"/>
          </a:solidFill>
          <a:ln w="63500" cmpd="thickThin">
            <a:solidFill>
              <a:srgbClr val="C0504D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CONOCER </a:t>
            </a:r>
            <a:r>
              <a:rPr lang="es-CO" sz="1400">
                <a:latin typeface="Times New Roman" panose="02020603050405020304" pitchFamily="18" charset="0"/>
              </a:rPr>
              <a:t>el sistema institucional de evaluación de los estudiantes: </a:t>
            </a:r>
            <a:r>
              <a:rPr lang="es-CO" sz="1400">
                <a:solidFill>
                  <a:srgbClr val="FFC000"/>
                </a:solidFill>
                <a:latin typeface="Times New Roman" panose="02020603050405020304" pitchFamily="18" charset="0"/>
              </a:rPr>
              <a:t>CRITERIOS, PROCEDIMIENTOS E INSTRUMENTOS de evaluación y promoción</a:t>
            </a:r>
            <a:r>
              <a:rPr lang="es-CO" sz="1400">
                <a:latin typeface="Times New Roman" panose="02020603050405020304" pitchFamily="18" charset="0"/>
              </a:rPr>
              <a:t> desde el inicio de año escolar.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2643188" y="3429000"/>
            <a:ext cx="4714875" cy="600075"/>
          </a:xfrm>
          <a:prstGeom prst="flowChartManualInput">
            <a:avLst/>
          </a:prstGeom>
          <a:solidFill>
            <a:srgbClr val="FFFFFF"/>
          </a:solidFill>
          <a:ln w="63500" cmpd="thickThin">
            <a:solidFill>
              <a:srgbClr val="4F81BD"/>
            </a:solidFill>
            <a:miter lim="800000"/>
            <a:headEnd/>
            <a:tailEnd/>
          </a:ln>
          <a:effectLst>
            <a:outerShdw dist="107763" dir="2700000" algn="ctr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ACOMPAÑAR </a:t>
            </a:r>
            <a:r>
              <a:rPr lang="es-CO" sz="1400">
                <a:latin typeface="Times New Roman" panose="02020603050405020304" pitchFamily="18" charset="0"/>
              </a:rPr>
              <a:t>el proceso evaluativo de los estudiantes.</a:t>
            </a:r>
            <a:endParaRPr lang="es-CO" sz="1400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3929063" y="4437063"/>
            <a:ext cx="4286250" cy="592137"/>
          </a:xfrm>
          <a:prstGeom prst="flowChartManualInput">
            <a:avLst/>
          </a:prstGeom>
          <a:solidFill>
            <a:srgbClr val="FFFFFF"/>
          </a:solidFill>
          <a:ln w="63500" cmpd="thickThin">
            <a:solidFill>
              <a:srgbClr val="F79646"/>
            </a:solidFill>
            <a:miter lim="800000"/>
            <a:headEnd/>
            <a:tailEnd/>
          </a:ln>
          <a:effectLst>
            <a:outerShdw dist="107763" dir="2700000" algn="ctr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RECIBIR</a:t>
            </a:r>
            <a:r>
              <a:rPr lang="es-CO" sz="1400" b="1">
                <a:latin typeface="Times New Roman" panose="02020603050405020304" pitchFamily="18" charset="0"/>
              </a:rPr>
              <a:t> </a:t>
            </a:r>
            <a:r>
              <a:rPr lang="es-CO" sz="1400">
                <a:latin typeface="Times New Roman" panose="02020603050405020304" pitchFamily="18" charset="0"/>
              </a:rPr>
              <a:t>los informes periódicos de evaluación.</a:t>
            </a:r>
            <a:endParaRPr lang="es-CO" sz="1400"/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3429000" y="5300663"/>
            <a:ext cx="4814888" cy="871537"/>
          </a:xfrm>
          <a:prstGeom prst="flowChartManualInput">
            <a:avLst/>
          </a:prstGeom>
          <a:solidFill>
            <a:srgbClr val="FFFFFF"/>
          </a:solidFill>
          <a:ln w="63500" cmpd="thickThin">
            <a:solidFill>
              <a:srgbClr val="8064A2"/>
            </a:solidFill>
            <a:miter lim="800000"/>
            <a:headEnd/>
            <a:tailEnd/>
          </a:ln>
          <a:effectLst>
            <a:outerShdw dist="107763" dir="2700000" algn="ctr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RECIBIR</a:t>
            </a:r>
            <a:r>
              <a:rPr lang="es-CO" sz="1400" b="1">
                <a:latin typeface="Times New Roman" panose="02020603050405020304" pitchFamily="18" charset="0"/>
              </a:rPr>
              <a:t> </a:t>
            </a:r>
            <a:r>
              <a:rPr lang="es-CO" sz="1400">
                <a:latin typeface="Times New Roman" panose="02020603050405020304" pitchFamily="18" charset="0"/>
              </a:rPr>
              <a:t>oportunamente respuestas a las inquietudes y solicitudes presentadas sobre el proceso de evaluación de sus hijos.</a:t>
            </a:r>
            <a:endParaRPr lang="es-CO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457200" y="481013"/>
            <a:ext cx="2257425" cy="728662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200" b="1" i="1">
                <a:latin typeface="Times New Roman" panose="02020603050405020304" pitchFamily="18" charset="0"/>
              </a:rPr>
              <a:t>EVALUACIÓN DE LOS ESTUDIANTES</a:t>
            </a:r>
            <a:endParaRPr lang="es-CO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7500938" y="428625"/>
            <a:ext cx="714375" cy="995363"/>
          </a:xfrm>
          <a:prstGeom prst="can">
            <a:avLst>
              <a:gd name="adj" fmla="val 34833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400" b="1">
                <a:latin typeface="Times New Roman" panose="02020603050405020304" pitchFamily="18" charset="0"/>
              </a:rPr>
              <a:t>ART.1</a:t>
            </a:r>
            <a:endParaRPr lang="es-CO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285750" y="3800475"/>
            <a:ext cx="1266825" cy="352425"/>
          </a:xfrm>
          <a:prstGeom prst="roundRect">
            <a:avLst>
              <a:gd name="adj" fmla="val 16667"/>
            </a:avLst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>
                <a:latin typeface="Times New Roman" panose="02020603050405020304" pitchFamily="18" charset="0"/>
              </a:rPr>
              <a:t>ÁMBITOS:</a:t>
            </a:r>
            <a:endParaRPr lang="es-CO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057400" y="1771650"/>
            <a:ext cx="1600200" cy="381000"/>
          </a:xfrm>
          <a:prstGeom prst="rect">
            <a:avLst/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>
                <a:latin typeface="Times New Roman" panose="02020603050405020304" pitchFamily="18" charset="0"/>
              </a:rPr>
              <a:t>1.INTERNACIONAL</a:t>
            </a:r>
            <a:endParaRPr lang="es-CO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114550" y="5972175"/>
            <a:ext cx="1600200" cy="381000"/>
          </a:xfrm>
          <a:prstGeom prst="rect">
            <a:avLst/>
          </a:pr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>
                <a:latin typeface="Times New Roman" panose="02020603050405020304" pitchFamily="18" charset="0"/>
              </a:rPr>
              <a:t>3. INSTITUCIONAL</a:t>
            </a:r>
            <a:endParaRPr lang="es-CO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114550" y="3800475"/>
            <a:ext cx="1600200" cy="371475"/>
          </a:xfrm>
          <a:prstGeom prst="rect">
            <a:avLst/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>
                <a:latin typeface="Times New Roman" panose="02020603050405020304" pitchFamily="18" charset="0"/>
              </a:rPr>
              <a:t>2. NACIONAL</a:t>
            </a:r>
            <a:endParaRPr lang="es-CO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5010150" y="5876925"/>
            <a:ext cx="3486150" cy="7143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rgbClr val="8064A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sz="1100">
                <a:latin typeface="Times New Roman" panose="02020603050405020304" pitchFamily="18" charset="0"/>
              </a:rPr>
              <a:t>Realizada por las I.E. de Educación Básica y Media.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sz="1100">
                <a:latin typeface="Times New Roman" panose="02020603050405020304" pitchFamily="18" charset="0"/>
              </a:rPr>
              <a:t>“Es el proceso permanente y objetivo para valorar el </a:t>
            </a:r>
            <a:r>
              <a:rPr lang="es-CO" sz="1100" b="1">
                <a:latin typeface="Times New Roman" panose="02020603050405020304" pitchFamily="18" charset="0"/>
              </a:rPr>
              <a:t>nivel de desempeño</a:t>
            </a:r>
            <a:r>
              <a:rPr lang="es-CO" sz="1100">
                <a:latin typeface="Times New Roman" panose="02020603050405020304" pitchFamily="18" charset="0"/>
              </a:rPr>
              <a:t> de los estudiantes.”</a:t>
            </a:r>
            <a:endParaRPr lang="es-CO" sz="1800">
              <a:latin typeface="Arial" panose="020B0604020202020204" pitchFamily="34" charset="0"/>
            </a:endParaRP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4895850" y="3638550"/>
            <a:ext cx="3552825" cy="914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rgbClr val="4F81BD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sz="1100">
                <a:latin typeface="Times New Roman" panose="02020603050405020304" pitchFamily="18" charset="0"/>
              </a:rPr>
              <a:t>M.E.N. e ICFES. Realizarán pruebas censales, monitoreo de la calidad de la educación de las I.E. con fundamento en los estándares básicos.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sz="1100">
                <a:latin typeface="Times New Roman" panose="02020603050405020304" pitchFamily="18" charset="0"/>
              </a:rPr>
              <a:t>Prueba Examen de Estado, Pruebas Saber.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CO" sz="1800">
              <a:latin typeface="Arial" panose="020B0604020202020204" pitchFamily="34" charset="0"/>
            </a:endParaRP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4895850" y="1771650"/>
            <a:ext cx="3552825" cy="638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F79646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sz="1100">
                <a:latin typeface="Times New Roman" panose="02020603050405020304" pitchFamily="18" charset="0"/>
              </a:rPr>
              <a:t>El Estado promoverá  la participación de los educandos en pruebas de calidad de la educación frente a estándares internacionales</a:t>
            </a:r>
            <a:endParaRPr lang="es-CO" sz="1800">
              <a:latin typeface="Arial" panose="020B0604020202020204" pitchFamily="34" charset="0"/>
            </a:endParaRPr>
          </a:p>
        </p:txBody>
      </p:sp>
      <p:cxnSp>
        <p:nvCxnSpPr>
          <p:cNvPr id="4107" name="AutoShape 11"/>
          <p:cNvCxnSpPr>
            <a:cxnSpLocks noChangeShapeType="1"/>
          </p:cNvCxnSpPr>
          <p:nvPr/>
        </p:nvCxnSpPr>
        <p:spPr bwMode="auto">
          <a:xfrm>
            <a:off x="1819275" y="1952625"/>
            <a:ext cx="38100" cy="421005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8" name="AutoShape 12"/>
          <p:cNvCxnSpPr>
            <a:cxnSpLocks noChangeShapeType="1"/>
          </p:cNvCxnSpPr>
          <p:nvPr/>
        </p:nvCxnSpPr>
        <p:spPr bwMode="auto">
          <a:xfrm>
            <a:off x="1819275" y="1952625"/>
            <a:ext cx="238125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9" name="AutoShape 13"/>
          <p:cNvCxnSpPr>
            <a:cxnSpLocks noChangeShapeType="1"/>
          </p:cNvCxnSpPr>
          <p:nvPr/>
        </p:nvCxnSpPr>
        <p:spPr bwMode="auto">
          <a:xfrm>
            <a:off x="1552575" y="3990975"/>
            <a:ext cx="561975" cy="1905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0" name="AutoShape 14"/>
          <p:cNvCxnSpPr>
            <a:cxnSpLocks noChangeShapeType="1"/>
          </p:cNvCxnSpPr>
          <p:nvPr/>
        </p:nvCxnSpPr>
        <p:spPr bwMode="auto">
          <a:xfrm>
            <a:off x="1857375" y="6162675"/>
            <a:ext cx="257175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3905250" y="1905000"/>
            <a:ext cx="771525" cy="304800"/>
          </a:xfrm>
          <a:prstGeom prst="rightArrow">
            <a:avLst>
              <a:gd name="adj1" fmla="val 50000"/>
              <a:gd name="adj2" fmla="val 63281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3905250" y="3886200"/>
            <a:ext cx="771525" cy="285750"/>
          </a:xfrm>
          <a:prstGeom prst="rightArrow">
            <a:avLst>
              <a:gd name="adj1" fmla="val 50000"/>
              <a:gd name="adj2" fmla="val 67500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3905250" y="6029325"/>
            <a:ext cx="890588" cy="323850"/>
          </a:xfrm>
          <a:prstGeom prst="rightArrow">
            <a:avLst>
              <a:gd name="adj1" fmla="val 50000"/>
              <a:gd name="adj2" fmla="val 68750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539750" y="2924175"/>
            <a:ext cx="1895475" cy="1987550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107763" dir="18900000" algn="ctr" rotWithShape="0">
              <a:srgbClr val="622423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CO" sz="1100" b="1">
              <a:latin typeface="Times New Roman" panose="02020603050405020304" pitchFamily="18" charset="0"/>
            </a:endParaRPr>
          </a:p>
          <a:p>
            <a:pPr algn="ctr" eaLnBrk="1" hangingPunct="1"/>
            <a:endParaRPr lang="es-CO" sz="1100" b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s-CO" sz="1400" b="1">
                <a:latin typeface="Times New Roman" panose="02020603050405020304" pitchFamily="18" charset="0"/>
              </a:rPr>
              <a:t>LOS PADRES DE FAMILIA </a:t>
            </a:r>
          </a:p>
          <a:p>
            <a:pPr algn="ctr" eaLnBrk="1" hangingPunct="1"/>
            <a:r>
              <a:rPr lang="es-CO" sz="1400" b="1">
                <a:latin typeface="Times New Roman" panose="02020603050405020304" pitchFamily="18" charset="0"/>
              </a:rPr>
              <a:t>DEBEN:</a:t>
            </a:r>
            <a:endParaRPr lang="es-CO" sz="1400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1476375" y="785813"/>
            <a:ext cx="2519363" cy="1058862"/>
          </a:xfrm>
          <a:prstGeom prst="foldedCorner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CO" sz="1100" b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s-CO" sz="1400" b="1">
                <a:latin typeface="Times New Roman" panose="02020603050405020304" pitchFamily="18" charset="0"/>
              </a:rPr>
              <a:t>DEBERES DE LOS PADRES DE FAMILIA.</a:t>
            </a:r>
            <a:endParaRPr lang="es-CO" sz="1400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6300788" y="642938"/>
            <a:ext cx="1543050" cy="990600"/>
          </a:xfrm>
          <a:prstGeom prst="can">
            <a:avLst>
              <a:gd name="adj" fmla="val 32097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 b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400" b="1">
                <a:latin typeface="Times New Roman" panose="02020603050405020304" pitchFamily="18" charset="0"/>
              </a:rPr>
              <a:t>ART. 15</a:t>
            </a:r>
            <a:endParaRPr lang="es-CO" sz="1400"/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2500313" y="2060575"/>
            <a:ext cx="6105525" cy="920750"/>
          </a:xfrm>
          <a:prstGeom prst="leftArrowCallout">
            <a:avLst>
              <a:gd name="adj1" fmla="val 31250"/>
              <a:gd name="adj2" fmla="val 46875"/>
              <a:gd name="adj3" fmla="val 76134"/>
              <a:gd name="adj4" fmla="val 85542"/>
            </a:avLst>
          </a:prstGeom>
          <a:gradFill rotWithShape="0">
            <a:gsLst>
              <a:gs pos="0">
                <a:srgbClr val="92CDDC"/>
              </a:gs>
              <a:gs pos="50000">
                <a:srgbClr val="4BACC6"/>
              </a:gs>
              <a:gs pos="100000">
                <a:srgbClr val="92CDDC"/>
              </a:gs>
            </a:gsLst>
            <a:lin ang="5400000" scaled="1"/>
          </a:gradFill>
          <a:ln w="12700">
            <a:solidFill>
              <a:srgbClr val="4BACC6"/>
            </a:solidFill>
            <a:miter lim="800000"/>
            <a:headEnd/>
            <a:tailEnd/>
          </a:ln>
          <a:effectLst>
            <a:prstShdw prst="shdw15">
              <a:srgbClr val="205867">
                <a:alpha val="50000"/>
              </a:srgbClr>
            </a:prstShdw>
          </a:effec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PARTICIPAR,</a:t>
            </a:r>
            <a:r>
              <a:rPr lang="es-CO" sz="1400" b="1">
                <a:latin typeface="Times New Roman" panose="02020603050405020304" pitchFamily="18" charset="0"/>
              </a:rPr>
              <a:t> </a:t>
            </a:r>
            <a:r>
              <a:rPr lang="es-CO" sz="1400">
                <a:latin typeface="Times New Roman" panose="02020603050405020304" pitchFamily="18" charset="0"/>
              </a:rPr>
              <a:t>a través de las instancias del gobierno escolar, en la </a:t>
            </a:r>
            <a:r>
              <a:rPr lang="es-CO" sz="1400">
                <a:solidFill>
                  <a:srgbClr val="FF0000"/>
                </a:solidFill>
                <a:latin typeface="Times New Roman" panose="02020603050405020304" pitchFamily="18" charset="0"/>
              </a:rPr>
              <a:t>definición de criterios y procedimientos</a:t>
            </a:r>
            <a:r>
              <a:rPr lang="es-CO" sz="1400">
                <a:latin typeface="Times New Roman" panose="02020603050405020304" pitchFamily="18" charset="0"/>
              </a:rPr>
              <a:t> de la evaluación del aprendizaje de los estudiantes y </a:t>
            </a:r>
            <a:r>
              <a:rPr lang="es-CO" sz="1400">
                <a:solidFill>
                  <a:srgbClr val="FF0000"/>
                </a:solidFill>
                <a:latin typeface="Times New Roman" panose="02020603050405020304" pitchFamily="18" charset="0"/>
              </a:rPr>
              <a:t>promoción escolar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3000375" y="3429000"/>
            <a:ext cx="5505450" cy="752475"/>
          </a:xfrm>
          <a:prstGeom prst="leftArrowCallout">
            <a:avLst>
              <a:gd name="adj1" fmla="val 25000"/>
              <a:gd name="adj2" fmla="val 42185"/>
              <a:gd name="adj3" fmla="val 108324"/>
              <a:gd name="adj4" fmla="val 84662"/>
            </a:avLst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miter lim="800000"/>
            <a:headEnd/>
            <a:tailEnd/>
          </a:ln>
          <a:effectLst>
            <a:outerShdw sy="-50000" kx="2453608" rotWithShape="0">
              <a:srgbClr val="3F3151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CO" sz="1200" b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REALIZAR</a:t>
            </a:r>
            <a:r>
              <a:rPr lang="es-CO" sz="1400" b="1">
                <a:latin typeface="Times New Roman" panose="02020603050405020304" pitchFamily="18" charset="0"/>
              </a:rPr>
              <a:t> </a:t>
            </a:r>
            <a:r>
              <a:rPr lang="es-CO" sz="1400">
                <a:latin typeface="Times New Roman" panose="02020603050405020304" pitchFamily="18" charset="0"/>
              </a:rPr>
              <a:t>seguimiento permanente al proceso evaluativo de sus hijos.</a:t>
            </a:r>
            <a:endParaRPr lang="es-CO" sz="1400"/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2643188" y="4714875"/>
            <a:ext cx="4286250" cy="730250"/>
          </a:xfrm>
          <a:prstGeom prst="leftArrowCallout">
            <a:avLst>
              <a:gd name="adj1" fmla="val 40620"/>
              <a:gd name="adj2" fmla="val 48435"/>
              <a:gd name="adj3" fmla="val 142065"/>
              <a:gd name="adj4" fmla="val 74690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sy="-50000" kx="2453608" rotWithShape="0">
              <a:srgbClr val="622423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CO" sz="1100" b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ANALIZAR</a:t>
            </a:r>
            <a:r>
              <a:rPr lang="es-CO" sz="1400" b="1">
                <a:latin typeface="Times New Roman" panose="02020603050405020304" pitchFamily="18" charset="0"/>
              </a:rPr>
              <a:t> </a:t>
            </a:r>
            <a:r>
              <a:rPr lang="es-CO" sz="1400">
                <a:latin typeface="Times New Roman" panose="02020603050405020304" pitchFamily="18" charset="0"/>
              </a:rPr>
              <a:t>los informes periódicos de evaluación.</a:t>
            </a:r>
            <a:endParaRPr lang="es-CO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1514475" y="765175"/>
            <a:ext cx="2209800" cy="1139825"/>
          </a:xfrm>
          <a:prstGeom prst="foldedCorner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 b="1" i="1">
              <a:latin typeface="Times New Roman" panose="02020603050405020304" pitchFamily="18" charset="0"/>
            </a:endParaRPr>
          </a:p>
          <a:p>
            <a:pPr algn="ctr" eaLnBrk="1" hangingPunct="1"/>
            <a:endParaRPr lang="en-US" sz="1100" b="1" i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400" b="1" i="1">
                <a:latin typeface="Times New Roman" panose="02020603050405020304" pitchFamily="18" charset="0"/>
              </a:rPr>
              <a:t>REGISTRO ESCOLAR.</a:t>
            </a:r>
            <a:endParaRPr lang="es-CO" sz="1400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6516688" y="714375"/>
            <a:ext cx="1308100" cy="1130300"/>
          </a:xfrm>
          <a:prstGeom prst="can">
            <a:avLst>
              <a:gd name="adj" fmla="val 29903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 b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400" b="1">
                <a:latin typeface="Times New Roman" panose="02020603050405020304" pitchFamily="18" charset="0"/>
              </a:rPr>
              <a:t>ART.16</a:t>
            </a:r>
            <a:endParaRPr lang="es-CO" sz="1400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 rot="-1436484">
            <a:off x="1249363" y="3214688"/>
            <a:ext cx="1466850" cy="1504950"/>
          </a:xfrm>
          <a:prstGeom prst="smileyFace">
            <a:avLst>
              <a:gd name="adj" fmla="val 4653"/>
            </a:avLst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sy="-50000" kx="-2453608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4371975" y="2495550"/>
            <a:ext cx="3505200" cy="3143250"/>
          </a:xfrm>
          <a:prstGeom prst="wedgeEllipseCallout">
            <a:avLst>
              <a:gd name="adj1" fmla="val -91847"/>
              <a:gd name="adj2" fmla="val -4907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107763" dir="18900000" algn="ctr" rotWithShape="0">
              <a:srgbClr val="622423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600" i="1">
                <a:latin typeface="Times New Roman" panose="02020603050405020304" pitchFamily="18" charset="0"/>
              </a:rPr>
              <a:t>Los  E. E. </a:t>
            </a:r>
            <a:r>
              <a:rPr lang="es-CO" sz="1600" b="1" i="1">
                <a:solidFill>
                  <a:srgbClr val="FF0000"/>
                </a:solidFill>
                <a:latin typeface="Times New Roman" panose="02020603050405020304" pitchFamily="18" charset="0"/>
              </a:rPr>
              <a:t>deben</a:t>
            </a:r>
            <a:r>
              <a:rPr lang="es-CO" sz="1600" b="1" i="1">
                <a:latin typeface="Times New Roman" panose="02020603050405020304" pitchFamily="18" charset="0"/>
              </a:rPr>
              <a:t> </a:t>
            </a:r>
            <a:r>
              <a:rPr lang="es-CO" sz="1600" i="1">
                <a:latin typeface="Times New Roman" panose="02020603050405020304" pitchFamily="18" charset="0"/>
              </a:rPr>
              <a:t>llevar un </a:t>
            </a:r>
            <a:r>
              <a:rPr lang="es-CO" sz="1600" i="1">
                <a:solidFill>
                  <a:srgbClr val="00B050"/>
                </a:solidFill>
                <a:latin typeface="Times New Roman" panose="02020603050405020304" pitchFamily="18" charset="0"/>
              </a:rPr>
              <a:t>registro</a:t>
            </a:r>
            <a:r>
              <a:rPr lang="es-CO" sz="1600" i="1">
                <a:latin typeface="Times New Roman" panose="02020603050405020304" pitchFamily="18" charset="0"/>
              </a:rPr>
              <a:t> actualizado de los estudiantes que contenga, además de los datos de identificación personal, el informe de valoración por grados y el estado de la evaluación, que incluya las novedades académicas que surjan</a:t>
            </a:r>
            <a:endParaRPr lang="es-CO" sz="1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928688" y="357188"/>
            <a:ext cx="2428875" cy="1127125"/>
          </a:xfrm>
          <a:prstGeom prst="foldedCorner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200" b="1" i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400" b="1" i="1">
                <a:latin typeface="Times New Roman" panose="02020603050405020304" pitchFamily="18" charset="0"/>
              </a:rPr>
              <a:t>CONSTANCIAS DE DESEMPEÑO</a:t>
            </a:r>
            <a:endParaRPr lang="es-CO" sz="1400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7164388" y="428625"/>
            <a:ext cx="1223962" cy="985838"/>
          </a:xfrm>
          <a:prstGeom prst="can">
            <a:avLst>
              <a:gd name="adj" fmla="val 31176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400" b="1">
                <a:latin typeface="Times New Roman" panose="02020603050405020304" pitchFamily="18" charset="0"/>
              </a:rPr>
              <a:t>ART.17</a:t>
            </a:r>
            <a:endParaRPr lang="es-CO" sz="1400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1500188" y="2071688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prstShdw prst="shdw15">
              <a:srgbClr val="00B050">
                <a:alpha val="50000"/>
              </a:srgbClr>
            </a:prstShdw>
          </a:effec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sz="1800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3500438" y="1357313"/>
            <a:ext cx="3800475" cy="1190625"/>
          </a:xfrm>
          <a:prstGeom prst="wedgeRoundRectCallout">
            <a:avLst>
              <a:gd name="adj1" fmla="val -76815"/>
              <a:gd name="adj2" fmla="val 75440"/>
              <a:gd name="adj3" fmla="val 16667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107763" dir="18900000" algn="ctr" rotWithShape="0">
              <a:srgbClr val="622423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400">
                <a:latin typeface="Times New Roman" panose="02020603050405020304" pitchFamily="18" charset="0"/>
              </a:rPr>
              <a:t>El E. E., a solicitud del padre de familia, </a:t>
            </a:r>
            <a:r>
              <a:rPr lang="es-CO" sz="1400">
                <a:solidFill>
                  <a:srgbClr val="FF0000"/>
                </a:solidFill>
                <a:latin typeface="Times New Roman" panose="02020603050405020304" pitchFamily="18" charset="0"/>
              </a:rPr>
              <a:t>debe emitir</a:t>
            </a:r>
            <a:r>
              <a:rPr lang="es-CO" sz="1400">
                <a:latin typeface="Times New Roman" panose="02020603050405020304" pitchFamily="18" charset="0"/>
              </a:rPr>
              <a:t> constancias de desempeño de cada grado cursado, en las que se </a:t>
            </a:r>
            <a:r>
              <a:rPr lang="es-CO" sz="1400">
                <a:solidFill>
                  <a:srgbClr val="4F6228"/>
                </a:solidFill>
                <a:latin typeface="Times New Roman" panose="02020603050405020304" pitchFamily="18" charset="0"/>
              </a:rPr>
              <a:t>consignarán los resultados de los </a:t>
            </a:r>
            <a:r>
              <a:rPr lang="es-CO" sz="1400" u="sng">
                <a:solidFill>
                  <a:srgbClr val="4F6228"/>
                </a:solidFill>
                <a:latin typeface="Times New Roman" panose="02020603050405020304" pitchFamily="18" charset="0"/>
              </a:rPr>
              <a:t>informes periódicos.</a:t>
            </a:r>
            <a:endParaRPr lang="es-CO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71500" y="2786063"/>
            <a:ext cx="7972425" cy="3638550"/>
          </a:xfrm>
          <a:prstGeom prst="star16">
            <a:avLst>
              <a:gd name="adj" fmla="val 38204"/>
            </a:avLst>
          </a:prstGeom>
          <a:solidFill>
            <a:srgbClr val="FFFFFF"/>
          </a:solidFill>
          <a:ln w="31750">
            <a:solidFill>
              <a:srgbClr val="000000"/>
            </a:solidFill>
            <a:miter lim="800000"/>
            <a:headEnd/>
            <a:tailEnd/>
          </a:ln>
          <a:effectLst>
            <a:outerShdw sy="50000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600">
                <a:latin typeface="Times New Roman" panose="02020603050405020304" pitchFamily="18" charset="0"/>
              </a:rPr>
              <a:t>Cuando la constancia de desempeño reporte que el estudiante ha sido promovido al siguiente grado y se traslade de un E. E. a otro, será matriculado en el grado que fue promovido según el reporte.</a:t>
            </a:r>
          </a:p>
          <a:p>
            <a:pPr algn="ctr" eaLnBrk="1" hangingPunct="1"/>
            <a:r>
              <a:rPr lang="es-CO" sz="1600" i="1">
                <a:latin typeface="Times New Roman" panose="02020603050405020304" pitchFamily="18" charset="0"/>
              </a:rPr>
              <a:t>Si el E. E. receptor, </a:t>
            </a:r>
            <a:r>
              <a:rPr lang="es-CO" sz="1600" i="1">
                <a:solidFill>
                  <a:srgbClr val="FFC000"/>
                </a:solidFill>
                <a:latin typeface="Times New Roman" panose="02020603050405020304" pitchFamily="18" charset="0"/>
              </a:rPr>
              <a:t>a través de una evaluación diagnóstica,</a:t>
            </a:r>
            <a:r>
              <a:rPr lang="es-CO" sz="1600" i="1">
                <a:latin typeface="Times New Roman" panose="02020603050405020304" pitchFamily="18" charset="0"/>
              </a:rPr>
              <a:t> considera que el estudiante </a:t>
            </a:r>
            <a:r>
              <a:rPr lang="es-CO" sz="1600" i="1">
                <a:solidFill>
                  <a:srgbClr val="FF0000"/>
                </a:solidFill>
                <a:latin typeface="Times New Roman" panose="02020603050405020304" pitchFamily="18" charset="0"/>
              </a:rPr>
              <a:t>necesita procesos de apoyo</a:t>
            </a:r>
            <a:r>
              <a:rPr lang="es-CO" sz="1600" i="1">
                <a:latin typeface="Times New Roman" panose="02020603050405020304" pitchFamily="18" charset="0"/>
              </a:rPr>
              <a:t> para estar acorde con las exigencias académicas del nuevo curso, debe implementarlos.</a:t>
            </a:r>
            <a:endParaRPr lang="es-CO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785813" y="642938"/>
            <a:ext cx="2667000" cy="914400"/>
          </a:xfrm>
          <a:prstGeom prst="foldedCorner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endParaRPr lang="en-US" sz="11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400" b="1" i="1">
                <a:latin typeface="Times New Roman" panose="02020603050405020304" pitchFamily="18" charset="0"/>
              </a:rPr>
              <a:t>GRADUACIÓN</a:t>
            </a:r>
            <a:endParaRPr lang="es-CO" sz="1400"/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6659563" y="500063"/>
            <a:ext cx="1289050" cy="1128712"/>
          </a:xfrm>
          <a:prstGeom prst="can">
            <a:avLst>
              <a:gd name="adj" fmla="val 32306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400" b="1">
                <a:latin typeface="Times New Roman" panose="02020603050405020304" pitchFamily="18" charset="0"/>
              </a:rPr>
              <a:t>ART.18</a:t>
            </a:r>
            <a:endParaRPr lang="es-CO" sz="1400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1214438" y="2708275"/>
            <a:ext cx="6781800" cy="2665413"/>
          </a:xfrm>
          <a:prstGeom prst="ribbon">
            <a:avLst>
              <a:gd name="adj1" fmla="val 9838"/>
              <a:gd name="adj2" fmla="val 50000"/>
            </a:avLst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dist="107763" dir="18900000" algn="ctr" rotWithShape="0">
              <a:srgbClr val="3F3151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600">
                <a:latin typeface="Times New Roman" panose="02020603050405020304" pitchFamily="18" charset="0"/>
              </a:rPr>
              <a:t>Los estudiantes que culminen la Educación Media obtendrán el titulo de Bachiller Académico o Técnico, </a:t>
            </a:r>
            <a:r>
              <a:rPr lang="es-CO" sz="1600" i="1">
                <a:latin typeface="Times New Roman" panose="02020603050405020304" pitchFamily="18" charset="0"/>
              </a:rPr>
              <a:t>cuando hayan cumplido con todos los requisitos de promoción adoptados por el  E. E. en su P.E.I, de acuerdo con la Ley y las normas reglamentarias.</a:t>
            </a:r>
            <a:endParaRPr lang="es-CO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1071563" y="357188"/>
            <a:ext cx="2428875" cy="914400"/>
          </a:xfrm>
          <a:prstGeom prst="foldedCorner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100">
              <a:latin typeface="Times New Roman" panose="02020603050405020304" pitchFamily="18" charset="0"/>
            </a:endParaRPr>
          </a:p>
          <a:p>
            <a:pPr eaLnBrk="1" hangingPunct="1"/>
            <a:r>
              <a:rPr lang="en-US" sz="2200" b="1" i="1">
                <a:latin typeface="Times New Roman" panose="02020603050405020304" pitchFamily="18" charset="0"/>
              </a:rPr>
              <a:t>VIGENCIA</a:t>
            </a:r>
            <a:endParaRPr lang="es-CO"/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7215188" y="285750"/>
            <a:ext cx="781050" cy="1062038"/>
          </a:xfrm>
          <a:prstGeom prst="can">
            <a:avLst>
              <a:gd name="adj" fmla="val 33994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1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ART.18</a:t>
            </a:r>
            <a:endParaRPr lang="es-CO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5072063" y="1285875"/>
            <a:ext cx="3571875" cy="3006725"/>
          </a:xfrm>
          <a:prstGeom prst="star8">
            <a:avLst>
              <a:gd name="adj" fmla="val 41389"/>
            </a:avLst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107763" dir="2700000" algn="ctr" rotWithShape="0">
              <a:srgbClr val="3F3151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endParaRPr lang="es-CO" sz="1400">
              <a:latin typeface="Times New Roman" panose="02020603050405020304" pitchFamily="18" charset="0"/>
            </a:endParaRPr>
          </a:p>
          <a:p>
            <a:pPr algn="just" eaLnBrk="1" hangingPunct="1"/>
            <a:endParaRPr lang="es-CO" sz="1400"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es-CO" sz="1400">
                <a:latin typeface="Times New Roman" panose="02020603050405020304" pitchFamily="18" charset="0"/>
              </a:rPr>
              <a:t>Los E. E. </a:t>
            </a:r>
            <a:r>
              <a:rPr lang="es-CO" sz="1400">
                <a:solidFill>
                  <a:srgbClr val="FF0000"/>
                </a:solidFill>
                <a:latin typeface="Times New Roman" panose="02020603050405020304" pitchFamily="18" charset="0"/>
              </a:rPr>
              <a:t>CONCLUIRÁN</a:t>
            </a:r>
            <a:r>
              <a:rPr lang="es-CO" sz="1400">
                <a:latin typeface="Times New Roman" panose="02020603050405020304" pitchFamily="18" charset="0"/>
              </a:rPr>
              <a:t> las actividades correspondientes al año escolar en curso con sujeción a las disposiciones de los decretos 230 y 3055 de 2002.</a:t>
            </a:r>
            <a:endParaRPr lang="es-CO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1476375" y="3068638"/>
            <a:ext cx="4929188" cy="3529012"/>
          </a:xfrm>
          <a:prstGeom prst="star8">
            <a:avLst>
              <a:gd name="adj" fmla="val 44838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107763" dir="13500000" algn="ctr" rotWithShape="0">
              <a:srgbClr val="622423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endParaRPr lang="es-CO" sz="14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endParaRPr lang="es-CO" sz="14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es-CO" sz="1400">
                <a:solidFill>
                  <a:srgbClr val="FF0000"/>
                </a:solidFill>
                <a:latin typeface="Times New Roman" panose="02020603050405020304" pitchFamily="18" charset="0"/>
              </a:rPr>
              <a:t>Para E. E. de  calendario A el presente decreto rige a partir del primero (1) de enero de 2010.</a:t>
            </a:r>
          </a:p>
          <a:p>
            <a:pPr algn="just" eaLnBrk="1" hangingPunct="1">
              <a:spcAft>
                <a:spcPts val="1000"/>
              </a:spcAft>
            </a:pPr>
            <a:r>
              <a:rPr lang="es-CO" sz="1400">
                <a:solidFill>
                  <a:srgbClr val="00B050"/>
                </a:solidFill>
                <a:latin typeface="Calibri" panose="020F0502020204030204" pitchFamily="34" charset="0"/>
              </a:rPr>
              <a:t>Para los de calendario B a partir del inicio del año escolar 2009 – 2010. </a:t>
            </a:r>
          </a:p>
          <a:p>
            <a:pPr algn="just" eaLnBrk="1" hangingPunct="1">
              <a:spcAft>
                <a:spcPts val="1000"/>
              </a:spcAft>
            </a:pPr>
            <a:r>
              <a:rPr lang="es-CO" sz="1400">
                <a:solidFill>
                  <a:srgbClr val="0070C0"/>
                </a:solidFill>
                <a:latin typeface="Calibri" panose="020F0502020204030204" pitchFamily="34" charset="0"/>
              </a:rPr>
              <a:t>Deroga los decretos 230 y 3055 de 2002 y las demás disposiciones que le sean contrarias a partir de estas fechas.</a:t>
            </a:r>
            <a:endParaRPr lang="es-CO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468313" y="1268413"/>
            <a:ext cx="3352800" cy="2352675"/>
          </a:xfrm>
          <a:prstGeom prst="star8">
            <a:avLst>
              <a:gd name="adj" fmla="val 43472"/>
            </a:avLst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107763" dir="8100000" algn="ctr" rotWithShape="0">
              <a:srgbClr val="97470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CO" sz="1400" i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s-CO" sz="1400" i="1">
                <a:latin typeface="Times New Roman" panose="02020603050405020304" pitchFamily="18" charset="0"/>
              </a:rPr>
              <a:t>A partir de la publicación del presente decreto </a:t>
            </a:r>
            <a:r>
              <a:rPr lang="es-CO" sz="1400" i="1">
                <a:solidFill>
                  <a:srgbClr val="FF0000"/>
                </a:solidFill>
                <a:latin typeface="Times New Roman" panose="02020603050405020304" pitchFamily="18" charset="0"/>
              </a:rPr>
              <a:t>todos los E. E.</a:t>
            </a:r>
            <a:r>
              <a:rPr lang="es-CO" sz="1400" i="1">
                <a:latin typeface="Times New Roman" panose="02020603050405020304" pitchFamily="18" charset="0"/>
              </a:rPr>
              <a:t> realizarán las actividades preparatorias pertinentes para su implementación</a:t>
            </a:r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290513" y="357188"/>
            <a:ext cx="1533525" cy="5334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 b="1">
                <a:latin typeface="Times New Roman" panose="02020603050405020304" pitchFamily="18" charset="0"/>
              </a:rPr>
              <a:t>OBJETO DEL DECRETO</a:t>
            </a:r>
            <a:endParaRPr lang="es-CO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8024813" y="419100"/>
            <a:ext cx="762000" cy="947738"/>
          </a:xfrm>
          <a:prstGeom prst="can">
            <a:avLst>
              <a:gd name="adj" fmla="val 31094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2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200" b="1">
                <a:latin typeface="Times New Roman" panose="02020603050405020304" pitchFamily="18" charset="0"/>
              </a:rPr>
              <a:t>ART.2</a:t>
            </a:r>
            <a:endParaRPr lang="es-CO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728663" y="2662238"/>
            <a:ext cx="2914650" cy="914400"/>
          </a:xfrm>
          <a:prstGeom prst="ellipse">
            <a:avLst/>
          </a:prstGeom>
          <a:solidFill>
            <a:srgbClr val="4BACC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b="1">
                <a:latin typeface="Times New Roman" panose="02020603050405020304" pitchFamily="18" charset="0"/>
              </a:rPr>
              <a:t>REGLAMENTAR</a:t>
            </a:r>
            <a:endParaRPr lang="es-CO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4043363" y="1023938"/>
            <a:ext cx="29337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400" i="1">
                <a:latin typeface="Times New Roman" panose="02020603050405020304" pitchFamily="18" charset="0"/>
              </a:rPr>
              <a:t>LA EVALUACIÓN DEL APRENDIZAJE</a:t>
            </a:r>
          </a:p>
          <a:p>
            <a:pPr algn="ctr" eaLnBrk="1" hangingPunct="1"/>
            <a:r>
              <a:rPr lang="es-CO" sz="1400" i="1">
                <a:latin typeface="Times New Roman" panose="02020603050405020304" pitchFamily="18" charset="0"/>
              </a:rPr>
              <a:t>Y</a:t>
            </a:r>
          </a:p>
          <a:p>
            <a:pPr algn="ctr" eaLnBrk="1" hangingPunct="1"/>
            <a:r>
              <a:rPr lang="es-CO" sz="1400" i="1">
                <a:latin typeface="Times New Roman" panose="02020603050405020304" pitchFamily="18" charset="0"/>
              </a:rPr>
              <a:t>PROMOCIÓN</a:t>
            </a:r>
            <a:endParaRPr lang="es-CO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148138" y="2938463"/>
            <a:ext cx="2828925" cy="638175"/>
          </a:xfrm>
          <a:prstGeom prst="rect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400">
                <a:latin typeface="Times New Roman" panose="02020603050405020304" pitchFamily="18" charset="0"/>
              </a:rPr>
              <a:t>NIVELES</a:t>
            </a:r>
          </a:p>
          <a:p>
            <a:pPr algn="ctr" eaLnBrk="1" hangingPunct="1"/>
            <a:r>
              <a:rPr lang="en-US" sz="1400">
                <a:latin typeface="Times New Roman" panose="02020603050405020304" pitchFamily="18" charset="0"/>
              </a:rPr>
              <a:t>EDUCACIÓN BÁSICA Y MEDIA</a:t>
            </a:r>
            <a:endParaRPr lang="es-CO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3148013" y="4424363"/>
            <a:ext cx="4152900" cy="2324100"/>
          </a:xfrm>
          <a:prstGeom prst="irregularSeal1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400" b="1">
                <a:latin typeface="Times New Roman" panose="02020603050405020304" pitchFamily="18" charset="0"/>
              </a:rPr>
              <a:t>QUE DEBEN </a:t>
            </a:r>
            <a:endParaRPr lang="es-CO" sz="14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s-CO" sz="1400">
                <a:latin typeface="Times New Roman" panose="02020603050405020304" pitchFamily="18" charset="0"/>
              </a:rPr>
              <a:t>REALIZAR LAS</a:t>
            </a:r>
          </a:p>
          <a:p>
            <a:pPr algn="ctr" eaLnBrk="1" hangingPunct="1"/>
            <a:r>
              <a:rPr lang="es-CO" sz="1400">
                <a:latin typeface="Times New Roman" panose="02020603050405020304" pitchFamily="18" charset="0"/>
              </a:rPr>
              <a:t>INSTITUCIONES EDUCATIVAS</a:t>
            </a:r>
            <a:endParaRPr lang="es-CO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5233988" y="2043113"/>
            <a:ext cx="485775" cy="771525"/>
          </a:xfrm>
          <a:prstGeom prst="downArrow">
            <a:avLst>
              <a:gd name="adj1" fmla="val 50000"/>
              <a:gd name="adj2" fmla="val 39706"/>
            </a:avLst>
          </a:prstGeom>
          <a:solidFill>
            <a:srgbClr val="FFFFFF"/>
          </a:solidFill>
          <a:ln w="63500" cmpd="thickThin">
            <a:solidFill>
              <a:srgbClr val="9BBB59"/>
            </a:solidFill>
            <a:miter lim="800000"/>
            <a:headEnd/>
            <a:tailEnd/>
          </a:ln>
        </p:spPr>
        <p:txBody>
          <a:bodyPr vert="eaVert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100">
                <a:latin typeface="Times New Roman" panose="02020603050405020304" pitchFamily="18" charset="0"/>
              </a:rPr>
              <a:t>       DE</a:t>
            </a:r>
            <a:endParaRPr lang="es-CO" sz="1800">
              <a:latin typeface="Arial" panose="020B0604020202020204" pitchFamily="34" charset="0"/>
            </a:endParaRP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5014913" y="3890963"/>
            <a:ext cx="390525" cy="842962"/>
          </a:xfrm>
          <a:prstGeom prst="downArrow">
            <a:avLst>
              <a:gd name="adj1" fmla="val 50000"/>
              <a:gd name="adj2" fmla="val 53963"/>
            </a:avLst>
          </a:prstGeom>
          <a:solidFill>
            <a:srgbClr val="FFFFFF"/>
          </a:solidFill>
          <a:ln w="63500" cmpd="thickThin">
            <a:solidFill>
              <a:srgbClr val="9BBB59"/>
            </a:solidFill>
            <a:miter lim="800000"/>
            <a:headEnd/>
            <a:tailEnd/>
          </a:ln>
        </p:spPr>
        <p:txBody>
          <a:bodyPr vert="eaVert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sz="1800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 rot="-2528810">
            <a:off x="1700213" y="1143000"/>
            <a:ext cx="2508250" cy="795338"/>
          </a:xfrm>
          <a:prstGeom prst="curvedDownArrow">
            <a:avLst>
              <a:gd name="adj1" fmla="val 63074"/>
              <a:gd name="adj2" fmla="val 126148"/>
              <a:gd name="adj3" fmla="val 33333"/>
            </a:avLst>
          </a:pr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47700" y="457200"/>
            <a:ext cx="2352675" cy="685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 b="1">
                <a:latin typeface="Times New Roman" panose="02020603050405020304" pitchFamily="18" charset="0"/>
              </a:rPr>
              <a:t>PROPÓSITOS DE LA EVALUACIÓN INSTITUCIONAL</a:t>
            </a:r>
            <a:endParaRPr lang="es-CO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7867650" y="357188"/>
            <a:ext cx="781050" cy="995362"/>
          </a:xfrm>
          <a:prstGeom prst="can">
            <a:avLst>
              <a:gd name="adj" fmla="val 31860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2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200" b="1">
                <a:latin typeface="Times New Roman" panose="02020603050405020304" pitchFamily="18" charset="0"/>
              </a:rPr>
              <a:t>ART.3</a:t>
            </a:r>
            <a:endParaRPr lang="es-CO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4000500" y="1143000"/>
            <a:ext cx="1666875" cy="676275"/>
          </a:xfrm>
          <a:prstGeom prst="ellipse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 b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PROPÓSITOS:</a:t>
            </a:r>
            <a:endParaRPr lang="es-CO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247900" y="2657475"/>
            <a:ext cx="1676400" cy="400050"/>
          </a:xfrm>
          <a:prstGeom prst="roundRect">
            <a:avLst>
              <a:gd name="adj" fmla="val 16667"/>
            </a:avLst>
          </a:prstGeom>
          <a:solidFill>
            <a:srgbClr val="8064A2"/>
          </a:solidFill>
          <a:ln w="127000" cmpd="dbl">
            <a:solidFill>
              <a:srgbClr val="8064A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100" b="1">
                <a:latin typeface="Times New Roman" panose="02020603050405020304" pitchFamily="18" charset="0"/>
              </a:rPr>
              <a:t>PROPORCIONAR</a:t>
            </a:r>
            <a:endParaRPr lang="es-CO" sz="1800">
              <a:latin typeface="Arial" panose="020B0604020202020204" pitchFamily="34" charset="0"/>
            </a:endParaRP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4295775" y="2657475"/>
            <a:ext cx="1355725" cy="400050"/>
          </a:xfrm>
          <a:prstGeom prst="roundRect">
            <a:avLst>
              <a:gd name="adj" fmla="val 16667"/>
            </a:avLst>
          </a:prstGeom>
          <a:solidFill>
            <a:srgbClr val="4BACC6"/>
          </a:solidFill>
          <a:ln w="127000" cmpd="dbl">
            <a:solidFill>
              <a:srgbClr val="4BACC6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100" b="1">
                <a:latin typeface="Times New Roman" panose="02020603050405020304" pitchFamily="18" charset="0"/>
              </a:rPr>
              <a:t>SUMINISTRAR</a:t>
            </a:r>
            <a:endParaRPr lang="es-CO" sz="1800">
              <a:latin typeface="Arial" panose="020B0604020202020204" pitchFamily="34" charset="0"/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7812088" y="2657475"/>
            <a:ext cx="1074737" cy="352425"/>
          </a:xfrm>
          <a:prstGeom prst="roundRect">
            <a:avLst>
              <a:gd name="adj" fmla="val 16667"/>
            </a:avLst>
          </a:prstGeom>
          <a:solidFill>
            <a:srgbClr val="C0504D"/>
          </a:solidFill>
          <a:ln w="127000" cmpd="dbl">
            <a:solidFill>
              <a:srgbClr val="C0504D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100" b="1">
                <a:latin typeface="Times New Roman" panose="02020603050405020304" pitchFamily="18" charset="0"/>
              </a:rPr>
              <a:t>APORTAR</a:t>
            </a:r>
            <a:endParaRPr lang="es-CO" sz="1800">
              <a:latin typeface="Arial" panose="020B0604020202020204" pitchFamily="34" charset="0"/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85750" y="2657475"/>
            <a:ext cx="1406525" cy="352425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 w="127000" cmpd="dbl">
            <a:solidFill>
              <a:srgbClr val="9BBB59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100" b="1">
                <a:latin typeface="Times New Roman" panose="02020603050405020304" pitchFamily="18" charset="0"/>
              </a:rPr>
              <a:t>IDENTIFICAR</a:t>
            </a:r>
            <a:endParaRPr lang="es-CO" sz="1800">
              <a:latin typeface="Arial" panose="020B0604020202020204" pitchFamily="34" charset="0"/>
            </a:endParaRP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6011863" y="2657475"/>
            <a:ext cx="1439862" cy="400050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127000" cmpd="dbl">
            <a:solidFill>
              <a:srgbClr val="F79646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100" b="1">
                <a:latin typeface="Times New Roman" panose="02020603050405020304" pitchFamily="18" charset="0"/>
              </a:rPr>
              <a:t>DETERMINAR</a:t>
            </a:r>
            <a:endParaRPr lang="es-CO" sz="1800">
              <a:latin typeface="Arial" panose="020B0604020202020204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2268538" y="3933825"/>
            <a:ext cx="1511300" cy="2303463"/>
          </a:xfrm>
          <a:prstGeom prst="rect">
            <a:avLst/>
          </a:prstGeom>
          <a:solidFill>
            <a:srgbClr val="8064A2"/>
          </a:solidFill>
          <a:ln w="127000" cmpd="dbl">
            <a:solidFill>
              <a:srgbClr val="8064A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CO" sz="1400">
                <a:latin typeface="Times New Roman" panose="02020603050405020304" pitchFamily="18" charset="0"/>
              </a:rPr>
              <a:t>Información básica para consolidar o reorientar los procesos educativos relacionados con el desarrollo integral del educando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23850" y="3933825"/>
            <a:ext cx="1511300" cy="2087563"/>
          </a:xfrm>
          <a:prstGeom prst="rect">
            <a:avLst/>
          </a:prstGeom>
          <a:solidFill>
            <a:srgbClr val="9BBB59"/>
          </a:solidFill>
          <a:ln w="127000" cmpd="dbl">
            <a:solidFill>
              <a:srgbClr val="9BBB5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CO" sz="1400">
                <a:latin typeface="Times New Roman" panose="02020603050405020304" pitchFamily="18" charset="0"/>
              </a:rPr>
              <a:t>Características personales, intereses, ritmos de desarrollo, estilos de aprendizaje del estudiante para valorar sus avances.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140200" y="3933825"/>
            <a:ext cx="1727200" cy="2663825"/>
          </a:xfrm>
          <a:prstGeom prst="rect">
            <a:avLst/>
          </a:prstGeom>
          <a:solidFill>
            <a:srgbClr val="4BACC6"/>
          </a:solidFill>
          <a:ln w="127000" cmpd="dbl">
            <a:solidFill>
              <a:srgbClr val="4BACC6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CO" sz="1400">
                <a:latin typeface="Times New Roman" panose="02020603050405020304" pitchFamily="18" charset="0"/>
              </a:rPr>
              <a:t>Información que permita implementar estrategias pedagógicas para apoyar a los estudiantes que presenten debilidades y desempeños superiores en su proceso formativo.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6084888" y="3933825"/>
            <a:ext cx="1150937" cy="1366838"/>
          </a:xfrm>
          <a:prstGeom prst="rect">
            <a:avLst/>
          </a:prstGeom>
          <a:solidFill>
            <a:srgbClr val="F79646"/>
          </a:solidFill>
          <a:ln w="127000" cmpd="dbl">
            <a:solidFill>
              <a:srgbClr val="F79646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</a:rPr>
              <a:t>La promoción de estudian-tes.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7451725" y="3933825"/>
            <a:ext cx="1435100" cy="2016125"/>
          </a:xfrm>
          <a:prstGeom prst="rect">
            <a:avLst/>
          </a:prstGeom>
          <a:solidFill>
            <a:srgbClr val="C0504D"/>
          </a:solidFill>
          <a:ln w="127000" cmpd="dbl">
            <a:solidFill>
              <a:srgbClr val="C0504D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CO" sz="1400">
                <a:latin typeface="Times New Roman" panose="02020603050405020304" pitchFamily="18" charset="0"/>
              </a:rPr>
              <a:t>Información para el ajuste e implementación del plan de mejoramiento institucional.</a:t>
            </a:r>
            <a:endParaRPr lang="es-CO" sz="1400">
              <a:latin typeface="Arial" panose="020B0604020202020204" pitchFamily="34" charset="0"/>
            </a:endParaRPr>
          </a:p>
        </p:txBody>
      </p:sp>
      <p:cxnSp>
        <p:nvCxnSpPr>
          <p:cNvPr id="6159" name="AutoShape 15"/>
          <p:cNvCxnSpPr>
            <a:cxnSpLocks noChangeShapeType="1"/>
          </p:cNvCxnSpPr>
          <p:nvPr/>
        </p:nvCxnSpPr>
        <p:spPr bwMode="auto">
          <a:xfrm>
            <a:off x="876300" y="2133600"/>
            <a:ext cx="7581900" cy="1905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AutoShape 16"/>
          <p:cNvCxnSpPr>
            <a:cxnSpLocks noChangeShapeType="1"/>
          </p:cNvCxnSpPr>
          <p:nvPr/>
        </p:nvCxnSpPr>
        <p:spPr bwMode="auto">
          <a:xfrm>
            <a:off x="876300" y="2133600"/>
            <a:ext cx="0" cy="523875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AutoShape 17"/>
          <p:cNvCxnSpPr>
            <a:cxnSpLocks noChangeShapeType="1"/>
          </p:cNvCxnSpPr>
          <p:nvPr/>
        </p:nvCxnSpPr>
        <p:spPr bwMode="auto">
          <a:xfrm flipV="1">
            <a:off x="2886075" y="2152650"/>
            <a:ext cx="0" cy="504825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AutoShape 18"/>
          <p:cNvCxnSpPr>
            <a:cxnSpLocks noChangeShapeType="1"/>
          </p:cNvCxnSpPr>
          <p:nvPr/>
        </p:nvCxnSpPr>
        <p:spPr bwMode="auto">
          <a:xfrm flipV="1">
            <a:off x="4886325" y="2152650"/>
            <a:ext cx="9525" cy="504825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AutoShape 19"/>
          <p:cNvCxnSpPr>
            <a:cxnSpLocks noChangeShapeType="1"/>
          </p:cNvCxnSpPr>
          <p:nvPr/>
        </p:nvCxnSpPr>
        <p:spPr bwMode="auto">
          <a:xfrm flipV="1">
            <a:off x="6772275" y="2152650"/>
            <a:ext cx="0" cy="504825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AutoShape 20"/>
          <p:cNvCxnSpPr>
            <a:cxnSpLocks noChangeShapeType="1"/>
          </p:cNvCxnSpPr>
          <p:nvPr/>
        </p:nvCxnSpPr>
        <p:spPr bwMode="auto">
          <a:xfrm>
            <a:off x="8458200" y="2152650"/>
            <a:ext cx="0" cy="504825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AutoShape 21"/>
          <p:cNvCxnSpPr>
            <a:cxnSpLocks noChangeShapeType="1"/>
          </p:cNvCxnSpPr>
          <p:nvPr/>
        </p:nvCxnSpPr>
        <p:spPr bwMode="auto">
          <a:xfrm flipV="1">
            <a:off x="4895850" y="1819275"/>
            <a:ext cx="0" cy="314325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6" name="AutoShape 22"/>
          <p:cNvCxnSpPr>
            <a:cxnSpLocks noChangeShapeType="1"/>
          </p:cNvCxnSpPr>
          <p:nvPr/>
        </p:nvCxnSpPr>
        <p:spPr bwMode="auto">
          <a:xfrm flipV="1">
            <a:off x="876300" y="3057525"/>
            <a:ext cx="0" cy="87630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7" name="AutoShape 23"/>
          <p:cNvCxnSpPr>
            <a:cxnSpLocks noChangeShapeType="1"/>
          </p:cNvCxnSpPr>
          <p:nvPr/>
        </p:nvCxnSpPr>
        <p:spPr bwMode="auto">
          <a:xfrm flipV="1">
            <a:off x="2886075" y="3114675"/>
            <a:ext cx="0" cy="81915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AutoShape 24"/>
          <p:cNvCxnSpPr>
            <a:cxnSpLocks noChangeShapeType="1"/>
          </p:cNvCxnSpPr>
          <p:nvPr/>
        </p:nvCxnSpPr>
        <p:spPr bwMode="auto">
          <a:xfrm flipV="1">
            <a:off x="4895850" y="3114675"/>
            <a:ext cx="0" cy="81915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9" name="AutoShape 25"/>
          <p:cNvCxnSpPr>
            <a:cxnSpLocks noChangeShapeType="1"/>
          </p:cNvCxnSpPr>
          <p:nvPr/>
        </p:nvCxnSpPr>
        <p:spPr bwMode="auto">
          <a:xfrm flipV="1">
            <a:off x="6819900" y="3114675"/>
            <a:ext cx="0" cy="81915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0" name="AutoShape 26"/>
          <p:cNvCxnSpPr>
            <a:cxnSpLocks noChangeShapeType="1"/>
          </p:cNvCxnSpPr>
          <p:nvPr/>
        </p:nvCxnSpPr>
        <p:spPr bwMode="auto">
          <a:xfrm flipV="1">
            <a:off x="8362950" y="3057525"/>
            <a:ext cx="0" cy="809625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71500" y="225425"/>
            <a:ext cx="1962150" cy="971550"/>
          </a:xfrm>
          <a:prstGeom prst="foldedCorner">
            <a:avLst>
              <a:gd name="adj" fmla="val 25111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100" b="1">
                <a:latin typeface="Times New Roman" panose="02020603050405020304" pitchFamily="18" charset="0"/>
              </a:rPr>
              <a:t>DEFINICIÓN DEL SISTEMA INSTITUCIONAL DE EVALUACIÓN DE LOS ESTUDIANTES</a:t>
            </a:r>
            <a:endParaRPr lang="es-CO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7886700" y="134938"/>
            <a:ext cx="762000" cy="957262"/>
          </a:xfrm>
          <a:prstGeom prst="can">
            <a:avLst>
              <a:gd name="adj" fmla="val 31406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ART.4</a:t>
            </a:r>
            <a:endParaRPr lang="es-CO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286250" y="311150"/>
            <a:ext cx="1571625" cy="885825"/>
          </a:xfrm>
          <a:prstGeom prst="star8">
            <a:avLst>
              <a:gd name="adj" fmla="val 41880"/>
            </a:avLst>
          </a:prstGeom>
          <a:solidFill>
            <a:srgbClr val="FFFFFF"/>
          </a:solidFill>
          <a:ln w="63500" cmpd="thickThin">
            <a:solidFill>
              <a:srgbClr val="C0504D"/>
            </a:solidFill>
            <a:miter lim="800000"/>
            <a:headEnd/>
            <a:tailEnd/>
          </a:ln>
          <a:effectLst>
            <a:outerShdw dist="107763" dir="8100000" algn="ctr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DEBE</a:t>
            </a:r>
          </a:p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CONTENER:</a:t>
            </a:r>
            <a:endParaRPr lang="es-CO"/>
          </a:p>
        </p:txBody>
      </p:sp>
      <p:sp>
        <p:nvSpPr>
          <p:cNvPr id="8197" name="AutoShape 17"/>
          <p:cNvSpPr>
            <a:spLocks noChangeArrowheads="1"/>
          </p:cNvSpPr>
          <p:nvPr/>
        </p:nvSpPr>
        <p:spPr bwMode="auto">
          <a:xfrm>
            <a:off x="571500" y="225425"/>
            <a:ext cx="1962150" cy="971550"/>
          </a:xfrm>
          <a:prstGeom prst="foldedCorner">
            <a:avLst>
              <a:gd name="adj" fmla="val 25111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100" b="1">
                <a:latin typeface="Times New Roman" panose="02020603050405020304" pitchFamily="18" charset="0"/>
              </a:rPr>
              <a:t>DEFINICIÓN DEL SISTEMA INSTITUCIONAL DE EVALUACIÓN DE LOS ESTUDIANTES</a:t>
            </a:r>
            <a:endParaRPr lang="es-CO"/>
          </a:p>
        </p:txBody>
      </p:sp>
      <p:sp>
        <p:nvSpPr>
          <p:cNvPr id="8198" name="AutoShape 18"/>
          <p:cNvSpPr>
            <a:spLocks noChangeArrowheads="1"/>
          </p:cNvSpPr>
          <p:nvPr/>
        </p:nvSpPr>
        <p:spPr bwMode="auto">
          <a:xfrm>
            <a:off x="7886700" y="134938"/>
            <a:ext cx="762000" cy="957262"/>
          </a:xfrm>
          <a:prstGeom prst="can">
            <a:avLst>
              <a:gd name="adj" fmla="val 31406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ART.4</a:t>
            </a:r>
            <a:endParaRPr lang="es-CO"/>
          </a:p>
        </p:txBody>
      </p:sp>
      <p:sp>
        <p:nvSpPr>
          <p:cNvPr id="8199" name="AutoShape 19"/>
          <p:cNvSpPr>
            <a:spLocks noChangeArrowheads="1"/>
          </p:cNvSpPr>
          <p:nvPr/>
        </p:nvSpPr>
        <p:spPr bwMode="auto">
          <a:xfrm>
            <a:off x="4286250" y="311150"/>
            <a:ext cx="1571625" cy="885825"/>
          </a:xfrm>
          <a:prstGeom prst="star8">
            <a:avLst>
              <a:gd name="adj" fmla="val 41880"/>
            </a:avLst>
          </a:prstGeom>
          <a:solidFill>
            <a:srgbClr val="FFFFFF"/>
          </a:solidFill>
          <a:ln w="63500" cmpd="thickThin">
            <a:solidFill>
              <a:srgbClr val="C0504D"/>
            </a:solidFill>
            <a:miter lim="800000"/>
            <a:headEnd/>
            <a:tailEnd/>
          </a:ln>
          <a:effectLst>
            <a:outerShdw dist="107763" dir="8100000" algn="ctr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DEBE</a:t>
            </a:r>
          </a:p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CONTENER:</a:t>
            </a:r>
            <a:endParaRPr lang="es-CO"/>
          </a:p>
        </p:txBody>
      </p:sp>
      <p:sp>
        <p:nvSpPr>
          <p:cNvPr id="8200" name="AutoShape 32"/>
          <p:cNvSpPr>
            <a:spLocks noChangeArrowheads="1"/>
          </p:cNvSpPr>
          <p:nvPr/>
        </p:nvSpPr>
        <p:spPr bwMode="auto">
          <a:xfrm>
            <a:off x="571500" y="225425"/>
            <a:ext cx="1962150" cy="971550"/>
          </a:xfrm>
          <a:prstGeom prst="foldedCorner">
            <a:avLst>
              <a:gd name="adj" fmla="val 25111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100" b="1">
                <a:latin typeface="Times New Roman" panose="02020603050405020304" pitchFamily="18" charset="0"/>
              </a:rPr>
              <a:t>DEFINICIÓN DEL SISTEMA INSTITUCIONAL DE EVALUACIÓN DE LOS ESTUDIANTES</a:t>
            </a:r>
            <a:endParaRPr lang="es-CO"/>
          </a:p>
        </p:txBody>
      </p:sp>
      <p:sp>
        <p:nvSpPr>
          <p:cNvPr id="8201" name="AutoShape 33"/>
          <p:cNvSpPr>
            <a:spLocks noChangeArrowheads="1"/>
          </p:cNvSpPr>
          <p:nvPr/>
        </p:nvSpPr>
        <p:spPr bwMode="auto">
          <a:xfrm>
            <a:off x="7886700" y="134938"/>
            <a:ext cx="762000" cy="957262"/>
          </a:xfrm>
          <a:prstGeom prst="can">
            <a:avLst>
              <a:gd name="adj" fmla="val 31406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ART.4</a:t>
            </a:r>
            <a:endParaRPr lang="es-CO"/>
          </a:p>
        </p:txBody>
      </p:sp>
      <p:sp>
        <p:nvSpPr>
          <p:cNvPr id="8202" name="AutoShape 34"/>
          <p:cNvSpPr>
            <a:spLocks noChangeArrowheads="1"/>
          </p:cNvSpPr>
          <p:nvPr/>
        </p:nvSpPr>
        <p:spPr bwMode="auto">
          <a:xfrm>
            <a:off x="4067175" y="311150"/>
            <a:ext cx="1873250" cy="885825"/>
          </a:xfrm>
          <a:prstGeom prst="star8">
            <a:avLst>
              <a:gd name="adj" fmla="val 41880"/>
            </a:avLst>
          </a:prstGeom>
          <a:solidFill>
            <a:srgbClr val="FFFFFF"/>
          </a:solidFill>
          <a:ln w="63500" cmpd="thickThin">
            <a:solidFill>
              <a:srgbClr val="C0504D"/>
            </a:solidFill>
            <a:miter lim="800000"/>
            <a:headEnd/>
            <a:tailEnd/>
          </a:ln>
          <a:effectLst>
            <a:outerShdw dist="107763" dir="8100000" algn="ctr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DEBE</a:t>
            </a:r>
          </a:p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CONTENER:</a:t>
            </a:r>
            <a:endParaRPr lang="es-CO"/>
          </a:p>
        </p:txBody>
      </p:sp>
      <p:sp>
        <p:nvSpPr>
          <p:cNvPr id="8203" name="AutoShape 35"/>
          <p:cNvSpPr>
            <a:spLocks noChangeArrowheads="1"/>
          </p:cNvSpPr>
          <p:nvPr/>
        </p:nvSpPr>
        <p:spPr bwMode="auto">
          <a:xfrm>
            <a:off x="1403350" y="3429000"/>
            <a:ext cx="3525838" cy="936625"/>
          </a:xfrm>
          <a:prstGeom prst="flowChartPunchedCard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LAS ACCIONES</a:t>
            </a:r>
            <a:r>
              <a:rPr lang="es-CO" sz="1400" b="1">
                <a:latin typeface="Times New Roman" panose="02020603050405020304" pitchFamily="18" charset="0"/>
              </a:rPr>
              <a:t> </a:t>
            </a:r>
            <a:r>
              <a:rPr lang="es-CO" sz="1400">
                <a:latin typeface="Times New Roman" panose="02020603050405020304" pitchFamily="18" charset="0"/>
              </a:rPr>
              <a:t>de seguimiento para el mejoramiento  de los desempeños  de los estudiantes durante el año escolar.</a:t>
            </a:r>
            <a:endParaRPr lang="es-CO" sz="1400"/>
          </a:p>
        </p:txBody>
      </p:sp>
      <p:sp>
        <p:nvSpPr>
          <p:cNvPr id="8204" name="AutoShape 36"/>
          <p:cNvSpPr>
            <a:spLocks noChangeArrowheads="1"/>
          </p:cNvSpPr>
          <p:nvPr/>
        </p:nvSpPr>
        <p:spPr bwMode="auto">
          <a:xfrm>
            <a:off x="4859338" y="1412875"/>
            <a:ext cx="3286125" cy="936625"/>
          </a:xfrm>
          <a:prstGeom prst="flowChartPunchedCard">
            <a:avLst/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LA ESCALA</a:t>
            </a:r>
            <a:r>
              <a:rPr lang="es-CO" sz="1400" b="1">
                <a:latin typeface="Times New Roman" panose="02020603050405020304" pitchFamily="18" charset="0"/>
              </a:rPr>
              <a:t> </a:t>
            </a:r>
            <a:r>
              <a:rPr lang="es-CO" sz="1400">
                <a:latin typeface="Times New Roman" panose="02020603050405020304" pitchFamily="18" charset="0"/>
              </a:rPr>
              <a:t>de valoración institucional y su respectiva equivalencia con la escala nacional</a:t>
            </a:r>
            <a:endParaRPr lang="es-CO" sz="1400"/>
          </a:p>
        </p:txBody>
      </p:sp>
      <p:sp>
        <p:nvSpPr>
          <p:cNvPr id="8205" name="AutoShape 37"/>
          <p:cNvSpPr>
            <a:spLocks noChangeArrowheads="1"/>
          </p:cNvSpPr>
          <p:nvPr/>
        </p:nvSpPr>
        <p:spPr bwMode="auto">
          <a:xfrm>
            <a:off x="900113" y="1714500"/>
            <a:ext cx="2538412" cy="561975"/>
          </a:xfrm>
          <a:prstGeom prst="flowChartPunchedCard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s-CO" sz="1400" b="1">
                <a:solidFill>
                  <a:srgbClr val="FF0000"/>
                </a:solidFill>
                <a:latin typeface="Calibri" panose="020F0502020204030204" pitchFamily="34" charset="0"/>
              </a:rPr>
              <a:t>LOS CRITERIOS</a:t>
            </a:r>
            <a:r>
              <a:rPr lang="es-CO" sz="1400" b="1">
                <a:latin typeface="Calibri" panose="020F0502020204030204" pitchFamily="34" charset="0"/>
              </a:rPr>
              <a:t> </a:t>
            </a:r>
            <a:r>
              <a:rPr lang="es-CO" sz="1400">
                <a:latin typeface="Calibri" panose="020F0502020204030204" pitchFamily="34" charset="0"/>
              </a:rPr>
              <a:t>de evaluación y promoción.</a:t>
            </a:r>
            <a:endParaRPr lang="es-CO" sz="1400"/>
          </a:p>
        </p:txBody>
      </p:sp>
      <p:sp>
        <p:nvSpPr>
          <p:cNvPr id="8206" name="AutoShape 38"/>
          <p:cNvSpPr>
            <a:spLocks noChangeArrowheads="1"/>
          </p:cNvSpPr>
          <p:nvPr/>
        </p:nvSpPr>
        <p:spPr bwMode="auto">
          <a:xfrm>
            <a:off x="5429250" y="2571750"/>
            <a:ext cx="2990850" cy="569913"/>
          </a:xfrm>
          <a:prstGeom prst="flowChartPunchedCard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LOS PROCESOS</a:t>
            </a:r>
            <a:r>
              <a:rPr lang="es-CO" sz="1400" b="1">
                <a:latin typeface="Times New Roman" panose="02020603050405020304" pitchFamily="18" charset="0"/>
              </a:rPr>
              <a:t> </a:t>
            </a:r>
            <a:r>
              <a:rPr lang="es-CO" sz="1400">
                <a:latin typeface="Times New Roman" panose="02020603050405020304" pitchFamily="18" charset="0"/>
              </a:rPr>
              <a:t>de auto evaluación de los estudiantes</a:t>
            </a:r>
            <a:r>
              <a:rPr lang="es-CO" sz="1000">
                <a:latin typeface="Times New Roman" panose="02020603050405020304" pitchFamily="18" charset="0"/>
              </a:rPr>
              <a:t>.</a:t>
            </a:r>
            <a:endParaRPr lang="es-CO"/>
          </a:p>
        </p:txBody>
      </p:sp>
      <p:sp>
        <p:nvSpPr>
          <p:cNvPr id="8207" name="AutoShape 39"/>
          <p:cNvSpPr>
            <a:spLocks noChangeArrowheads="1"/>
          </p:cNvSpPr>
          <p:nvPr/>
        </p:nvSpPr>
        <p:spPr bwMode="auto">
          <a:xfrm>
            <a:off x="1547813" y="4572000"/>
            <a:ext cx="4095750" cy="873125"/>
          </a:xfrm>
          <a:prstGeom prst="flowChartPunchedCard">
            <a:avLst/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LAS ESTRATEGIAS</a:t>
            </a:r>
            <a:r>
              <a:rPr lang="es-CO" sz="1400">
                <a:solidFill>
                  <a:srgbClr val="FF0000"/>
                </a:solidFill>
                <a:latin typeface="Times New Roman" panose="02020603050405020304" pitchFamily="18" charset="0"/>
              </a:rPr>
              <a:t> DE APOYO</a:t>
            </a:r>
            <a:r>
              <a:rPr lang="es-CO" sz="1400">
                <a:latin typeface="Times New Roman" panose="02020603050405020304" pitchFamily="18" charset="0"/>
              </a:rPr>
              <a:t> necesarias para resolver situaciones pedagógicas pendientes de los estudiantes. </a:t>
            </a:r>
            <a:endParaRPr lang="es-CO" sz="1400"/>
          </a:p>
        </p:txBody>
      </p:sp>
      <p:sp>
        <p:nvSpPr>
          <p:cNvPr id="8208" name="AutoShape 40"/>
          <p:cNvSpPr>
            <a:spLocks noChangeArrowheads="1"/>
          </p:cNvSpPr>
          <p:nvPr/>
        </p:nvSpPr>
        <p:spPr bwMode="auto">
          <a:xfrm>
            <a:off x="2195513" y="5516563"/>
            <a:ext cx="5786437" cy="865187"/>
          </a:xfrm>
          <a:prstGeom prst="flowChartPunchedCard">
            <a:avLst/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LAS ACCIONES </a:t>
            </a:r>
            <a:r>
              <a:rPr lang="es-CO" sz="1400">
                <a:solidFill>
                  <a:srgbClr val="FF0000"/>
                </a:solidFill>
                <a:latin typeface="Times New Roman" panose="02020603050405020304" pitchFamily="18" charset="0"/>
              </a:rPr>
              <a:t>PARA GARANTIZAR</a:t>
            </a:r>
            <a:r>
              <a:rPr lang="es-CO" sz="1400">
                <a:latin typeface="Times New Roman" panose="02020603050405020304" pitchFamily="18" charset="0"/>
              </a:rPr>
              <a:t> que los directivos docentes y docentes del establecimiento educativo </a:t>
            </a:r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cumplan</a:t>
            </a:r>
            <a:r>
              <a:rPr lang="es-CO" sz="1400">
                <a:latin typeface="Times New Roman" panose="02020603050405020304" pitchFamily="18" charset="0"/>
              </a:rPr>
              <a:t> con los procesos evaluativos estipulados en el sistema institucional de evaluación.</a:t>
            </a:r>
            <a:endParaRPr lang="es-CO" sz="1400"/>
          </a:p>
        </p:txBody>
      </p:sp>
      <p:sp>
        <p:nvSpPr>
          <p:cNvPr id="8209" name="AutoShape 41"/>
          <p:cNvSpPr>
            <a:spLocks noChangeArrowheads="1"/>
          </p:cNvSpPr>
          <p:nvPr/>
        </p:nvSpPr>
        <p:spPr bwMode="auto">
          <a:xfrm>
            <a:off x="755650" y="2571750"/>
            <a:ext cx="3530600" cy="641350"/>
          </a:xfrm>
          <a:prstGeom prst="flowChartPunchedCard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LAS ESTRATEGIAS</a:t>
            </a:r>
            <a:r>
              <a:rPr lang="es-CO" sz="1400">
                <a:latin typeface="Times New Roman" panose="02020603050405020304" pitchFamily="18" charset="0"/>
              </a:rPr>
              <a:t> de valoración integral de los desempeños de los estudiantes</a:t>
            </a:r>
            <a:r>
              <a:rPr lang="es-CO" sz="1200">
                <a:latin typeface="Times New Roman" panose="02020603050405020304" pitchFamily="18" charset="0"/>
              </a:rPr>
              <a:t>.</a:t>
            </a:r>
            <a:endParaRPr lang="es-CO" sz="1200"/>
          </a:p>
        </p:txBody>
      </p:sp>
      <p:sp>
        <p:nvSpPr>
          <p:cNvPr id="8210" name="AutoShape 46"/>
          <p:cNvSpPr>
            <a:spLocks noChangeArrowheads="1"/>
          </p:cNvSpPr>
          <p:nvPr/>
        </p:nvSpPr>
        <p:spPr bwMode="auto">
          <a:xfrm>
            <a:off x="6357938" y="3500438"/>
            <a:ext cx="2609850" cy="1368425"/>
          </a:xfrm>
          <a:prstGeom prst="cloudCallout">
            <a:avLst>
              <a:gd name="adj1" fmla="val -64903"/>
              <a:gd name="adj2" fmla="val 38282"/>
            </a:avLst>
          </a:prstGeom>
          <a:solidFill>
            <a:srgbClr val="FFFFFF"/>
          </a:solidFill>
          <a:ln w="31750">
            <a:solidFill>
              <a:srgbClr val="4F81BD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CO" sz="1200" i="1">
                <a:latin typeface="Times New Roman" panose="02020603050405020304" pitchFamily="18" charset="0"/>
              </a:rPr>
              <a:t>ARTE DE COORDINAR LAS ACCIONES Y DE MANIOBRAR PARA</a:t>
            </a:r>
            <a:r>
              <a:rPr lang="es-CO" sz="1200" b="1" i="1">
                <a:latin typeface="Times New Roman" panose="02020603050405020304" pitchFamily="18" charset="0"/>
              </a:rPr>
              <a:t> </a:t>
            </a:r>
            <a:r>
              <a:rPr lang="es-CO" sz="1200">
                <a:latin typeface="Times New Roman" panose="02020603050405020304" pitchFamily="18" charset="0"/>
              </a:rPr>
              <a:t>ALCANZAR UN OBJETIVO</a:t>
            </a:r>
            <a:endParaRPr lang="es-CO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2"/>
          <p:cNvSpPr>
            <a:spLocks noChangeArrowheads="1"/>
          </p:cNvSpPr>
          <p:nvPr/>
        </p:nvSpPr>
        <p:spPr bwMode="auto">
          <a:xfrm>
            <a:off x="1428750" y="2571750"/>
            <a:ext cx="5343525" cy="785813"/>
          </a:xfrm>
          <a:prstGeom prst="flowChartPunchedCard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LA ESTRUCTURA de los informes</a:t>
            </a:r>
            <a:r>
              <a:rPr lang="es-CO" sz="1400" b="1">
                <a:latin typeface="Times New Roman" panose="02020603050405020304" pitchFamily="18" charset="0"/>
              </a:rPr>
              <a:t>, </a:t>
            </a:r>
            <a:r>
              <a:rPr lang="es-CO" sz="1400">
                <a:latin typeface="Times New Roman" panose="02020603050405020304" pitchFamily="18" charset="0"/>
              </a:rPr>
              <a:t>para que sean claros, comprensibles y den información integral del avance en la formación</a:t>
            </a:r>
            <a:r>
              <a:rPr lang="es-CO" sz="1000">
                <a:latin typeface="Times New Roman" panose="02020603050405020304" pitchFamily="18" charset="0"/>
              </a:rPr>
              <a:t>.</a:t>
            </a:r>
            <a:endParaRPr lang="es-CO"/>
          </a:p>
        </p:txBody>
      </p:sp>
      <p:sp>
        <p:nvSpPr>
          <p:cNvPr id="9219" name="AutoShape 43"/>
          <p:cNvSpPr>
            <a:spLocks noChangeArrowheads="1"/>
          </p:cNvSpPr>
          <p:nvPr/>
        </p:nvSpPr>
        <p:spPr bwMode="auto">
          <a:xfrm>
            <a:off x="2555875" y="3857625"/>
            <a:ext cx="5368925" cy="1011238"/>
          </a:xfrm>
          <a:prstGeom prst="flowChartPunchedCard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es-CO" sz="1400" b="1">
                <a:solidFill>
                  <a:srgbClr val="FF0000"/>
                </a:solidFill>
                <a:latin typeface="Calibri" panose="020F0502020204030204" pitchFamily="34" charset="0"/>
              </a:rPr>
              <a:t>LAS INSTANCIAS, PROCEDIMIENTOS Y MECANISMOS DE ATENCIÓN Y RESOLUCIÓN DE RECLAMACIONES</a:t>
            </a:r>
            <a:r>
              <a:rPr lang="es-CO" sz="1400" b="1">
                <a:latin typeface="Calibri" panose="020F0502020204030204" pitchFamily="34" charset="0"/>
              </a:rPr>
              <a:t> </a:t>
            </a:r>
            <a:r>
              <a:rPr lang="es-CO" sz="1400">
                <a:latin typeface="Calibri" panose="020F0502020204030204" pitchFamily="34" charset="0"/>
              </a:rPr>
              <a:t>de padres de familia y estudiantes sobre </a:t>
            </a:r>
            <a:r>
              <a:rPr lang="es-CO" sz="1400" i="1">
                <a:latin typeface="Calibri" panose="020F0502020204030204" pitchFamily="34" charset="0"/>
              </a:rPr>
              <a:t>evaluación y promoción</a:t>
            </a:r>
            <a:r>
              <a:rPr lang="es-CO" sz="1000" i="1">
                <a:latin typeface="Times New Roman" panose="02020603050405020304" pitchFamily="18" charset="0"/>
              </a:rPr>
              <a:t>.</a:t>
            </a:r>
            <a:endParaRPr lang="es-CO"/>
          </a:p>
        </p:txBody>
      </p:sp>
      <p:sp>
        <p:nvSpPr>
          <p:cNvPr id="9220" name="AutoShape 44"/>
          <p:cNvSpPr>
            <a:spLocks noChangeArrowheads="1"/>
          </p:cNvSpPr>
          <p:nvPr/>
        </p:nvSpPr>
        <p:spPr bwMode="auto">
          <a:xfrm>
            <a:off x="971550" y="1285875"/>
            <a:ext cx="3619500" cy="774700"/>
          </a:xfrm>
          <a:prstGeom prst="flowChartPunchedCard">
            <a:avLst/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LA PERIODICIDAD</a:t>
            </a:r>
            <a:r>
              <a:rPr lang="es-CO" sz="1400" b="1">
                <a:latin typeface="Times New Roman" panose="02020603050405020304" pitchFamily="18" charset="0"/>
              </a:rPr>
              <a:t> </a:t>
            </a:r>
            <a:r>
              <a:rPr lang="es-CO" sz="1400">
                <a:latin typeface="Times New Roman" panose="02020603050405020304" pitchFamily="18" charset="0"/>
              </a:rPr>
              <a:t>de entrega de informes a los padres de familia.</a:t>
            </a:r>
            <a:endParaRPr lang="es-CO" sz="1400"/>
          </a:p>
        </p:txBody>
      </p:sp>
      <p:sp>
        <p:nvSpPr>
          <p:cNvPr id="9221" name="AutoShape 45"/>
          <p:cNvSpPr>
            <a:spLocks noChangeArrowheads="1"/>
          </p:cNvSpPr>
          <p:nvPr/>
        </p:nvSpPr>
        <p:spPr bwMode="auto">
          <a:xfrm>
            <a:off x="3563938" y="5072063"/>
            <a:ext cx="4794250" cy="949325"/>
          </a:xfrm>
          <a:prstGeom prst="flowChartPunchedCard">
            <a:avLst/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LOS MECANISMOS DE PARTICIPACIÓN</a:t>
            </a:r>
            <a:r>
              <a:rPr lang="es-CO" sz="1400" b="1">
                <a:latin typeface="Times New Roman" panose="02020603050405020304" pitchFamily="18" charset="0"/>
              </a:rPr>
              <a:t> </a:t>
            </a:r>
            <a:r>
              <a:rPr lang="es-CO" sz="1400">
                <a:latin typeface="Times New Roman" panose="02020603050405020304" pitchFamily="18" charset="0"/>
              </a:rPr>
              <a:t>de la comunidad educativa en la construcción del </a:t>
            </a:r>
            <a:r>
              <a:rPr lang="es-CO" sz="1400" i="1">
                <a:latin typeface="Times New Roman" panose="02020603050405020304" pitchFamily="18" charset="0"/>
              </a:rPr>
              <a:t>sistema institucional de evaluación de los estudiantes.</a:t>
            </a:r>
            <a:endParaRPr lang="es-CO" sz="1400"/>
          </a:p>
        </p:txBody>
      </p:sp>
      <p:sp>
        <p:nvSpPr>
          <p:cNvPr id="16" name="15 Cilindro"/>
          <p:cNvSpPr/>
          <p:nvPr/>
        </p:nvSpPr>
        <p:spPr>
          <a:xfrm>
            <a:off x="7572375" y="642938"/>
            <a:ext cx="914400" cy="121602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ART.4.</a:t>
            </a:r>
            <a:endParaRPr lang="es-C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561975" y="333375"/>
            <a:ext cx="1895475" cy="935038"/>
          </a:xfrm>
          <a:prstGeom prst="foldedCorner">
            <a:avLst>
              <a:gd name="adj" fmla="val 40134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 b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ESCALA DE VALORACIÓN NACIONAL</a:t>
            </a:r>
            <a:endParaRPr lang="es-CO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8027988" y="404813"/>
            <a:ext cx="906462" cy="792162"/>
          </a:xfrm>
          <a:prstGeom prst="can">
            <a:avLst>
              <a:gd name="adj" fmla="val 30468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 b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ART.5</a:t>
            </a:r>
            <a:endParaRPr lang="es-CO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409575" y="2473325"/>
            <a:ext cx="2047875" cy="571500"/>
          </a:xfrm>
          <a:prstGeom prst="flowChartTerminator">
            <a:avLst/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000" b="1">
                <a:latin typeface="Times New Roman" panose="02020603050405020304" pitchFamily="18" charset="0"/>
              </a:rPr>
              <a:t>LA ESCALA DE VALORACIÓN NACIONAL:</a:t>
            </a:r>
            <a:endParaRPr lang="es-CO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705225" y="1025525"/>
            <a:ext cx="1866900" cy="546100"/>
          </a:xfrm>
          <a:prstGeom prst="flowChartPreparation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DESEMPEÑO SUPERIOR</a:t>
            </a:r>
            <a:endParaRPr lang="es-CO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3705225" y="2016125"/>
            <a:ext cx="1795463" cy="514350"/>
          </a:xfrm>
          <a:prstGeom prst="flowChartPreparation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DESEMPEÑO ALTO</a:t>
            </a:r>
            <a:endParaRPr lang="es-CO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3571875" y="4206875"/>
            <a:ext cx="1857375" cy="542925"/>
          </a:xfrm>
          <a:prstGeom prst="flowChartPreparation">
            <a:avLst/>
          </a:prstGeom>
          <a:gradFill rotWithShape="0">
            <a:gsLst>
              <a:gs pos="0">
                <a:srgbClr val="92CDDC"/>
              </a:gs>
              <a:gs pos="50000">
                <a:srgbClr val="4BACC6"/>
              </a:gs>
              <a:gs pos="100000">
                <a:srgbClr val="92CDDC"/>
              </a:gs>
            </a:gsLst>
            <a:lin ang="5400000" scaled="1"/>
          </a:gradFill>
          <a:ln w="12700">
            <a:solidFill>
              <a:srgbClr val="4BACC6"/>
            </a:solidFill>
            <a:miter lim="800000"/>
            <a:headEnd/>
            <a:tailEnd/>
          </a:ln>
          <a:effectLst>
            <a:outerShdw dist="28398" dir="3806097" algn="ctr" rotWithShape="0">
              <a:srgbClr val="205867"/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DESEMPEÑO BAJO</a:t>
            </a:r>
            <a:endParaRPr lang="es-CO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3705225" y="3044825"/>
            <a:ext cx="1795463" cy="542925"/>
          </a:xfrm>
          <a:prstGeom prst="flowChartPreparation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DESEMPEÑO BÁSICO</a:t>
            </a:r>
            <a:endParaRPr lang="es-CO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5643563" y="1785938"/>
            <a:ext cx="3257550" cy="923925"/>
          </a:xfrm>
          <a:prstGeom prst="flowChartPunchedCard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000" i="1">
                <a:latin typeface="Times New Roman" panose="02020603050405020304" pitchFamily="18" charset="0"/>
              </a:rPr>
              <a:t>CADA ESTABLECIMIENTO EDUCATIVO </a:t>
            </a:r>
            <a:r>
              <a:rPr lang="es-CO" sz="1000" i="1">
                <a:solidFill>
                  <a:srgbClr val="FF0000"/>
                </a:solidFill>
                <a:latin typeface="Times New Roman" panose="02020603050405020304" pitchFamily="18" charset="0"/>
              </a:rPr>
              <a:t>DEFINIRÁ Y ADOPTARÁ</a:t>
            </a:r>
            <a:r>
              <a:rPr lang="es-CO" sz="1000" i="1">
                <a:latin typeface="Times New Roman" panose="02020603050405020304" pitchFamily="18" charset="0"/>
              </a:rPr>
              <a:t> SU ESCALA DE VALORACIÓN DE LOS DESEMPEÑOS DE LOS ESTUDIANTES EN SU SISTEMA DE EVALUACIÓN.</a:t>
            </a:r>
            <a:endParaRPr lang="es-CO"/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286375" y="3214688"/>
            <a:ext cx="3581400" cy="3419475"/>
          </a:xfrm>
          <a:prstGeom prst="star16">
            <a:avLst>
              <a:gd name="adj" fmla="val 40426"/>
            </a:avLst>
          </a:prstGeom>
          <a:solidFill>
            <a:srgbClr val="4F81BD"/>
          </a:solidFill>
          <a:ln w="127000" cmpd="dbl">
            <a:solidFill>
              <a:srgbClr val="4F81BD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CO" sz="1200" b="1">
                <a:solidFill>
                  <a:srgbClr val="FF0000"/>
                </a:solidFill>
                <a:latin typeface="Times New Roman" panose="02020603050405020304" pitchFamily="18" charset="0"/>
              </a:rPr>
              <a:t>DESEMPEÑO BÁSICO</a:t>
            </a:r>
            <a:r>
              <a:rPr lang="es-CO" sz="1200" b="1">
                <a:latin typeface="Times New Roman" panose="02020603050405020304" pitchFamily="18" charset="0"/>
              </a:rPr>
              <a:t> </a:t>
            </a:r>
            <a:r>
              <a:rPr lang="es-CO" sz="1200">
                <a:latin typeface="Times New Roman" panose="02020603050405020304" pitchFamily="18" charset="0"/>
              </a:rPr>
              <a:t>se entiende como la superación de los </a:t>
            </a:r>
            <a:r>
              <a:rPr lang="es-CO" sz="1200" i="1">
                <a:solidFill>
                  <a:srgbClr val="FFFF00"/>
                </a:solidFill>
                <a:latin typeface="Times New Roman" panose="02020603050405020304" pitchFamily="18" charset="0"/>
              </a:rPr>
              <a:t>desempeños necesarios</a:t>
            </a:r>
            <a:r>
              <a:rPr lang="es-CO" sz="1200">
                <a:latin typeface="Times New Roman" panose="02020603050405020304" pitchFamily="18" charset="0"/>
              </a:rPr>
              <a:t> en relación con las áreas obligatorias y fundamentales, teniendo como referente los estándares básicos  y lineamientos expedidos por MEN y establecido en el PEI.</a:t>
            </a:r>
            <a:endParaRPr lang="es-CO" sz="1800">
              <a:latin typeface="Arial" panose="020B0604020202020204" pitchFamily="34" charset="0"/>
            </a:endParaRP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1285875" y="5357813"/>
            <a:ext cx="2333625" cy="962025"/>
          </a:xfrm>
          <a:prstGeom prst="flowChartDocumen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just" eaLnBrk="1" hangingPunct="1">
              <a:defRPr/>
            </a:pPr>
            <a:r>
              <a:rPr lang="es-CO" sz="1200" b="1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DESEMPEÑO BAJO</a:t>
            </a:r>
            <a:r>
              <a:rPr lang="es-CO" sz="12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es-CO" sz="1200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se entiende como la </a:t>
            </a:r>
            <a:r>
              <a:rPr lang="es-CO" sz="1200" b="1" dirty="0">
                <a:solidFill>
                  <a:srgbClr val="1F497D"/>
                </a:solidFill>
                <a:latin typeface="Times New Roman" pitchFamily="18" charset="0"/>
                <a:cs typeface="Arial" pitchFamily="34" charset="0"/>
              </a:rPr>
              <a:t>no superación</a:t>
            </a:r>
            <a:r>
              <a:rPr lang="es-CO" sz="1200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 de los </a:t>
            </a:r>
            <a:r>
              <a:rPr lang="es-CO" sz="1200" i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desempeños necesarios.</a:t>
            </a:r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 rot="-2690353">
            <a:off x="1803400" y="1389063"/>
            <a:ext cx="2203450" cy="581025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 rot="-2258781">
            <a:off x="2293938" y="2016125"/>
            <a:ext cx="1743075" cy="577850"/>
          </a:xfrm>
          <a:custGeom>
            <a:avLst/>
            <a:gdLst>
              <a:gd name="G0" fmla="+- 0 0 0"/>
              <a:gd name="G1" fmla="+- -10996103 0 0"/>
              <a:gd name="G2" fmla="+- 0 0 -10996103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0996103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96103"/>
              <a:gd name="G36" fmla="sin G34 -10996103"/>
              <a:gd name="G37" fmla="+/ -10996103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1948 w 21600"/>
              <a:gd name="T5" fmla="*/ 61 h 21600"/>
              <a:gd name="T6" fmla="*/ 2883 w 21600"/>
              <a:gd name="T7" fmla="*/ 9086 h 21600"/>
              <a:gd name="T8" fmla="*/ 11374 w 21600"/>
              <a:gd name="T9" fmla="*/ 543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8257" y="5399"/>
                  <a:pt x="6059" y="7173"/>
                  <a:pt x="5522" y="9657"/>
                </a:cubicBezTo>
                <a:lnTo>
                  <a:pt x="244" y="8515"/>
                </a:lnTo>
                <a:cubicBezTo>
                  <a:pt x="1319" y="3546"/>
                  <a:pt x="5715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 rot="1553491">
            <a:off x="2225675" y="3230563"/>
            <a:ext cx="1809750" cy="595312"/>
          </a:xfrm>
          <a:prstGeom prst="curvedUpArrow">
            <a:avLst>
              <a:gd name="adj1" fmla="val 60800"/>
              <a:gd name="adj2" fmla="val 121600"/>
              <a:gd name="adj3" fmla="val 33333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 rot="2247535">
            <a:off x="1422400" y="3932238"/>
            <a:ext cx="2867025" cy="665162"/>
          </a:xfrm>
          <a:prstGeom prst="curvedUpArrow">
            <a:avLst>
              <a:gd name="adj1" fmla="val 86205"/>
              <a:gd name="adj2" fmla="val 172411"/>
              <a:gd name="adj3" fmla="val 33333"/>
            </a:avLst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971550" y="1000125"/>
            <a:ext cx="1781175" cy="390525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PROMOCIÓN ESCOLAR</a:t>
            </a:r>
            <a:endParaRPr lang="es-CO"/>
          </a:p>
        </p:txBody>
      </p:sp>
      <p:sp>
        <p:nvSpPr>
          <p:cNvPr id="11267" name="AutoShape 4"/>
          <p:cNvSpPr>
            <a:spLocks noChangeArrowheads="1"/>
          </p:cNvSpPr>
          <p:nvPr/>
        </p:nvSpPr>
        <p:spPr bwMode="auto">
          <a:xfrm>
            <a:off x="828675" y="2371725"/>
            <a:ext cx="2828925" cy="590550"/>
          </a:xfrm>
          <a:prstGeom prst="flowChartDocument">
            <a:avLst/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CO" sz="1100">
                <a:latin typeface="Times New Roman" panose="02020603050405020304" pitchFamily="18" charset="0"/>
              </a:rPr>
              <a:t>CADA E. E. </a:t>
            </a:r>
            <a:r>
              <a:rPr lang="es-CO" sz="1100" b="1">
                <a:latin typeface="Times New Roman" panose="02020603050405020304" pitchFamily="18" charset="0"/>
              </a:rPr>
              <a:t> </a:t>
            </a:r>
            <a:r>
              <a:rPr lang="es-CO" sz="1100" b="1">
                <a:solidFill>
                  <a:srgbClr val="FF0000"/>
                </a:solidFill>
                <a:latin typeface="Times New Roman" panose="02020603050405020304" pitchFamily="18" charset="0"/>
              </a:rPr>
              <a:t>DETERMINARÁ </a:t>
            </a:r>
            <a:r>
              <a:rPr lang="es-CO" sz="1100">
                <a:latin typeface="Times New Roman" panose="02020603050405020304" pitchFamily="18" charset="0"/>
              </a:rPr>
              <a:t> LOS CRITERIOS DE  </a:t>
            </a:r>
            <a:r>
              <a:rPr lang="es-CO" sz="1100" b="1">
                <a:solidFill>
                  <a:srgbClr val="FF0000"/>
                </a:solidFill>
                <a:latin typeface="Times New Roman" panose="02020603050405020304" pitchFamily="18" charset="0"/>
              </a:rPr>
              <a:t>PROMOCIÓN  ESCOLAR</a:t>
            </a:r>
            <a:endParaRPr lang="es-CO"/>
          </a:p>
        </p:txBody>
      </p:sp>
      <p:sp>
        <p:nvSpPr>
          <p:cNvPr id="11268" name="AutoShape 5"/>
          <p:cNvSpPr>
            <a:spLocks noChangeArrowheads="1"/>
          </p:cNvSpPr>
          <p:nvPr/>
        </p:nvSpPr>
        <p:spPr bwMode="auto">
          <a:xfrm>
            <a:off x="3895725" y="3800475"/>
            <a:ext cx="2781300" cy="609600"/>
          </a:xfrm>
          <a:prstGeom prst="flowChartDocument">
            <a:avLst/>
          </a:prstGeom>
          <a:solidFill>
            <a:srgbClr val="FFFFFF"/>
          </a:solidFill>
          <a:ln w="63500" cmpd="thickThin">
            <a:solidFill>
              <a:srgbClr val="8064A2"/>
            </a:solidFill>
            <a:miter lim="800000"/>
            <a:headEnd/>
            <a:tailEnd/>
          </a:ln>
          <a:effectLst>
            <a:outerShdw sy="-50000" kx="2453608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100">
                <a:latin typeface="Times New Roman" panose="02020603050405020304" pitchFamily="18" charset="0"/>
              </a:rPr>
              <a:t>El E. E.  </a:t>
            </a:r>
            <a:r>
              <a:rPr lang="es-CO" sz="1100" b="1">
                <a:solidFill>
                  <a:srgbClr val="FF0000"/>
                </a:solidFill>
                <a:latin typeface="Times New Roman" panose="02020603050405020304" pitchFamily="18" charset="0"/>
              </a:rPr>
              <a:t>DEFINIRÁ </a:t>
            </a:r>
            <a:r>
              <a:rPr lang="es-CO" sz="1100" b="1">
                <a:latin typeface="Times New Roman" panose="02020603050405020304" pitchFamily="18" charset="0"/>
              </a:rPr>
              <a:t>  </a:t>
            </a:r>
            <a:r>
              <a:rPr lang="es-CO" sz="1100">
                <a:latin typeface="Times New Roman" panose="02020603050405020304" pitchFamily="18" charset="0"/>
              </a:rPr>
              <a:t>el  </a:t>
            </a:r>
            <a:r>
              <a:rPr lang="es-CO" sz="1100" i="1">
                <a:latin typeface="Times New Roman" panose="02020603050405020304" pitchFamily="18" charset="0"/>
              </a:rPr>
              <a:t>porcentaje  </a:t>
            </a:r>
            <a:r>
              <a:rPr lang="es-CO" sz="1100">
                <a:latin typeface="Times New Roman" panose="02020603050405020304" pitchFamily="18" charset="0"/>
              </a:rPr>
              <a:t>de  </a:t>
            </a:r>
            <a:r>
              <a:rPr lang="es-CO" sz="1100">
                <a:solidFill>
                  <a:srgbClr val="FF0000"/>
                </a:solidFill>
                <a:latin typeface="Times New Roman" panose="02020603050405020304" pitchFamily="18" charset="0"/>
              </a:rPr>
              <a:t>ASISTENCIA </a:t>
            </a:r>
            <a:r>
              <a:rPr lang="es-CO" sz="1100">
                <a:latin typeface="Times New Roman" panose="02020603050405020304" pitchFamily="18" charset="0"/>
              </a:rPr>
              <a:t> que incida en la promoción</a:t>
            </a:r>
            <a:endParaRPr lang="es-CO"/>
          </a:p>
        </p:txBody>
      </p:sp>
      <p:sp>
        <p:nvSpPr>
          <p:cNvPr id="11269" name="AutoShape 6"/>
          <p:cNvSpPr>
            <a:spLocks noChangeArrowheads="1"/>
          </p:cNvSpPr>
          <p:nvPr/>
        </p:nvSpPr>
        <p:spPr bwMode="auto">
          <a:xfrm>
            <a:off x="4933950" y="5265738"/>
            <a:ext cx="2924175" cy="1238250"/>
          </a:xfrm>
          <a:prstGeom prst="wedgeRoundRectCallout">
            <a:avLst>
              <a:gd name="adj1" fmla="val -106352"/>
              <a:gd name="adj2" fmla="val -1694"/>
              <a:gd name="adj3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107763" dir="18900000" algn="ctr" rotWithShape="0">
              <a:srgbClr val="4E6128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200">
                <a:latin typeface="Times New Roman" panose="02020603050405020304" pitchFamily="18" charset="0"/>
              </a:rPr>
              <a:t>Cuando un E. E.  </a:t>
            </a:r>
            <a:r>
              <a:rPr lang="es-CO" sz="1200">
                <a:solidFill>
                  <a:srgbClr val="7030A0"/>
                </a:solidFill>
                <a:latin typeface="Times New Roman" panose="02020603050405020304" pitchFamily="18" charset="0"/>
              </a:rPr>
              <a:t>DETERMINE</a:t>
            </a:r>
            <a:r>
              <a:rPr lang="es-CO" sz="1200">
                <a:latin typeface="Times New Roman" panose="02020603050405020304" pitchFamily="18" charset="0"/>
              </a:rPr>
              <a:t> que un estudiante </a:t>
            </a:r>
            <a:r>
              <a:rPr lang="es-CO" sz="1200" b="1" i="1">
                <a:solidFill>
                  <a:srgbClr val="FF0000"/>
                </a:solidFill>
                <a:latin typeface="Times New Roman" panose="02020603050405020304" pitchFamily="18" charset="0"/>
              </a:rPr>
              <a:t>NO PUEDE SER  PROMOVIDO</a:t>
            </a:r>
            <a:r>
              <a:rPr lang="es-CO" sz="1200">
                <a:latin typeface="Times New Roman" panose="02020603050405020304" pitchFamily="18" charset="0"/>
              </a:rPr>
              <a:t> al grado siguiente, DEBE GARANTIZARLE, </a:t>
            </a:r>
            <a:r>
              <a:rPr lang="es-CO" sz="1200">
                <a:solidFill>
                  <a:srgbClr val="FFFF00"/>
                </a:solidFill>
                <a:latin typeface="Times New Roman" panose="02020603050405020304" pitchFamily="18" charset="0"/>
              </a:rPr>
              <a:t>en todos los casos</a:t>
            </a:r>
            <a:r>
              <a:rPr lang="es-CO" sz="1200">
                <a:latin typeface="Times New Roman" panose="02020603050405020304" pitchFamily="18" charset="0"/>
              </a:rPr>
              <a:t>,  </a:t>
            </a:r>
            <a:r>
              <a:rPr lang="es-CO" sz="1200" b="1">
                <a:solidFill>
                  <a:srgbClr val="002060"/>
                </a:solidFill>
                <a:latin typeface="Times New Roman" panose="02020603050405020304" pitchFamily="18" charset="0"/>
              </a:rPr>
              <a:t>EL CUPO</a:t>
            </a:r>
            <a:r>
              <a:rPr lang="es-CO" sz="1200">
                <a:latin typeface="Times New Roman" panose="02020603050405020304" pitchFamily="18" charset="0"/>
              </a:rPr>
              <a:t> para que continúe con su proceso formativo. </a:t>
            </a:r>
            <a:endParaRPr lang="es-CO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 rot="-1429513">
            <a:off x="1435100" y="5132388"/>
            <a:ext cx="1781175" cy="1546225"/>
          </a:xfrm>
          <a:prstGeom prst="smileyFace">
            <a:avLst>
              <a:gd name="adj" fmla="val 4653"/>
            </a:avLst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sy="50000" kx="-2453608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6553200" y="2266950"/>
            <a:ext cx="2514600" cy="590550"/>
          </a:xfrm>
          <a:prstGeom prst="rect">
            <a:avLst/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1200"/>
              </a:spcBef>
            </a:pPr>
            <a:r>
              <a:rPr lang="es-CO" sz="1100">
                <a:latin typeface="Times New Roman" panose="02020603050405020304" pitchFamily="18" charset="0"/>
              </a:rPr>
              <a:t>El sistema institucional  de evaluación de los estudiantes.  (</a:t>
            </a:r>
            <a:r>
              <a:rPr lang="es-CO" sz="1100" b="1" i="1">
                <a:latin typeface="Times New Roman" panose="02020603050405020304" pitchFamily="18" charset="0"/>
              </a:rPr>
              <a:t>Art. 4).</a:t>
            </a:r>
            <a:endParaRPr lang="es-CO"/>
          </a:p>
        </p:txBody>
      </p:sp>
      <p:sp>
        <p:nvSpPr>
          <p:cNvPr id="11272" name="AutoShape 9"/>
          <p:cNvSpPr>
            <a:spLocks noChangeArrowheads="1"/>
          </p:cNvSpPr>
          <p:nvPr/>
        </p:nvSpPr>
        <p:spPr bwMode="auto">
          <a:xfrm>
            <a:off x="4429125" y="2371725"/>
            <a:ext cx="1628775" cy="485775"/>
          </a:xfrm>
          <a:prstGeom prst="rightArrow">
            <a:avLst>
              <a:gd name="adj1" fmla="val 50000"/>
              <a:gd name="adj2" fmla="val 83824"/>
            </a:avLst>
          </a:prstGeom>
          <a:solidFill>
            <a:srgbClr val="FFFFFF"/>
          </a:solidFill>
          <a:ln w="31750">
            <a:solidFill>
              <a:srgbClr val="C0504D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100" b="1" i="1">
                <a:latin typeface="Times New Roman" panose="02020603050405020304" pitchFamily="18" charset="0"/>
              </a:rPr>
              <a:t>DE ACUERDO CON</a:t>
            </a:r>
            <a:endParaRPr lang="es-CO" sz="1800">
              <a:latin typeface="Arial" panose="020B0604020202020204" pitchFamily="34" charset="0"/>
            </a:endParaRPr>
          </a:p>
        </p:txBody>
      </p:sp>
      <p:sp>
        <p:nvSpPr>
          <p:cNvPr id="11273" name="AutoShape 10"/>
          <p:cNvSpPr>
            <a:spLocks noChangeArrowheads="1"/>
          </p:cNvSpPr>
          <p:nvPr/>
        </p:nvSpPr>
        <p:spPr bwMode="auto">
          <a:xfrm>
            <a:off x="971550" y="1000125"/>
            <a:ext cx="1781175" cy="390525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PROMOCIÓN ESCOLAR</a:t>
            </a:r>
            <a:endParaRPr lang="es-CO"/>
          </a:p>
        </p:txBody>
      </p:sp>
      <p:sp>
        <p:nvSpPr>
          <p:cNvPr id="11274" name="AutoShape 12"/>
          <p:cNvSpPr>
            <a:spLocks noChangeArrowheads="1"/>
          </p:cNvSpPr>
          <p:nvPr/>
        </p:nvSpPr>
        <p:spPr bwMode="auto">
          <a:xfrm>
            <a:off x="828675" y="2371725"/>
            <a:ext cx="2828925" cy="590550"/>
          </a:xfrm>
          <a:prstGeom prst="flowChartDocument">
            <a:avLst/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CO" sz="1100">
                <a:latin typeface="Times New Roman" panose="02020603050405020304" pitchFamily="18" charset="0"/>
              </a:rPr>
              <a:t>CADA E. E. </a:t>
            </a:r>
            <a:r>
              <a:rPr lang="es-CO" sz="1100" b="1">
                <a:latin typeface="Times New Roman" panose="02020603050405020304" pitchFamily="18" charset="0"/>
              </a:rPr>
              <a:t> </a:t>
            </a:r>
            <a:r>
              <a:rPr lang="es-CO" sz="1100" b="1">
                <a:solidFill>
                  <a:srgbClr val="FF0000"/>
                </a:solidFill>
                <a:latin typeface="Times New Roman" panose="02020603050405020304" pitchFamily="18" charset="0"/>
              </a:rPr>
              <a:t>DETERMINARÁ </a:t>
            </a:r>
            <a:r>
              <a:rPr lang="es-CO" sz="1100">
                <a:latin typeface="Times New Roman" panose="02020603050405020304" pitchFamily="18" charset="0"/>
              </a:rPr>
              <a:t> LOS CRITERIOS DE  </a:t>
            </a:r>
            <a:r>
              <a:rPr lang="es-CO" sz="1100" b="1">
                <a:solidFill>
                  <a:srgbClr val="FF0000"/>
                </a:solidFill>
                <a:latin typeface="Times New Roman" panose="02020603050405020304" pitchFamily="18" charset="0"/>
              </a:rPr>
              <a:t>PROMOCIÓN  ESCOLAR</a:t>
            </a:r>
            <a:endParaRPr lang="es-CO"/>
          </a:p>
        </p:txBody>
      </p:sp>
      <p:sp>
        <p:nvSpPr>
          <p:cNvPr id="11275" name="AutoShape 13"/>
          <p:cNvSpPr>
            <a:spLocks noChangeArrowheads="1"/>
          </p:cNvSpPr>
          <p:nvPr/>
        </p:nvSpPr>
        <p:spPr bwMode="auto">
          <a:xfrm>
            <a:off x="3895725" y="3800475"/>
            <a:ext cx="2781300" cy="609600"/>
          </a:xfrm>
          <a:prstGeom prst="flowChartDocument">
            <a:avLst/>
          </a:prstGeom>
          <a:solidFill>
            <a:srgbClr val="FFFFFF"/>
          </a:solidFill>
          <a:ln w="63500" cmpd="thickThin">
            <a:solidFill>
              <a:srgbClr val="8064A2"/>
            </a:solidFill>
            <a:miter lim="800000"/>
            <a:headEnd/>
            <a:tailEnd/>
          </a:ln>
          <a:effectLst>
            <a:outerShdw sy="-50000" kx="2453608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100">
                <a:latin typeface="Times New Roman" panose="02020603050405020304" pitchFamily="18" charset="0"/>
              </a:rPr>
              <a:t>El E. E.  </a:t>
            </a:r>
            <a:r>
              <a:rPr lang="es-CO" sz="1100" b="1">
                <a:solidFill>
                  <a:srgbClr val="FF0000"/>
                </a:solidFill>
                <a:latin typeface="Times New Roman" panose="02020603050405020304" pitchFamily="18" charset="0"/>
              </a:rPr>
              <a:t>DEFINIRÁ </a:t>
            </a:r>
            <a:r>
              <a:rPr lang="es-CO" sz="1100" b="1">
                <a:latin typeface="Times New Roman" panose="02020603050405020304" pitchFamily="18" charset="0"/>
              </a:rPr>
              <a:t>  </a:t>
            </a:r>
            <a:r>
              <a:rPr lang="es-CO" sz="1100">
                <a:latin typeface="Times New Roman" panose="02020603050405020304" pitchFamily="18" charset="0"/>
              </a:rPr>
              <a:t>el  </a:t>
            </a:r>
            <a:r>
              <a:rPr lang="es-CO" sz="1100" i="1">
                <a:latin typeface="Times New Roman" panose="02020603050405020304" pitchFamily="18" charset="0"/>
              </a:rPr>
              <a:t>porcentaje  </a:t>
            </a:r>
            <a:r>
              <a:rPr lang="es-CO" sz="1100">
                <a:latin typeface="Times New Roman" panose="02020603050405020304" pitchFamily="18" charset="0"/>
              </a:rPr>
              <a:t>de  </a:t>
            </a:r>
            <a:r>
              <a:rPr lang="es-CO" sz="1100">
                <a:solidFill>
                  <a:srgbClr val="FF0000"/>
                </a:solidFill>
                <a:latin typeface="Times New Roman" panose="02020603050405020304" pitchFamily="18" charset="0"/>
              </a:rPr>
              <a:t>ASISTENCIA </a:t>
            </a:r>
            <a:r>
              <a:rPr lang="es-CO" sz="1100">
                <a:latin typeface="Times New Roman" panose="02020603050405020304" pitchFamily="18" charset="0"/>
              </a:rPr>
              <a:t> que incida en la promoción</a:t>
            </a:r>
            <a:endParaRPr lang="es-CO"/>
          </a:p>
        </p:txBody>
      </p:sp>
      <p:sp>
        <p:nvSpPr>
          <p:cNvPr id="11276" name="AutoShape 14"/>
          <p:cNvSpPr>
            <a:spLocks noChangeArrowheads="1"/>
          </p:cNvSpPr>
          <p:nvPr/>
        </p:nvSpPr>
        <p:spPr bwMode="auto">
          <a:xfrm>
            <a:off x="4933950" y="5265738"/>
            <a:ext cx="2924175" cy="1238250"/>
          </a:xfrm>
          <a:prstGeom prst="wedgeRoundRectCallout">
            <a:avLst>
              <a:gd name="adj1" fmla="val -106352"/>
              <a:gd name="adj2" fmla="val -1694"/>
              <a:gd name="adj3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107763" dir="18900000" algn="ctr" rotWithShape="0">
              <a:srgbClr val="4E6128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200">
                <a:latin typeface="Times New Roman" panose="02020603050405020304" pitchFamily="18" charset="0"/>
              </a:rPr>
              <a:t>Cuando un E. E.  </a:t>
            </a:r>
            <a:r>
              <a:rPr lang="es-CO" sz="1200">
                <a:solidFill>
                  <a:srgbClr val="7030A0"/>
                </a:solidFill>
                <a:latin typeface="Times New Roman" panose="02020603050405020304" pitchFamily="18" charset="0"/>
              </a:rPr>
              <a:t>DETERMINE</a:t>
            </a:r>
            <a:r>
              <a:rPr lang="es-CO" sz="1200">
                <a:latin typeface="Times New Roman" panose="02020603050405020304" pitchFamily="18" charset="0"/>
              </a:rPr>
              <a:t> que un estudiante </a:t>
            </a:r>
            <a:r>
              <a:rPr lang="es-CO" sz="1200" b="1" i="1">
                <a:solidFill>
                  <a:srgbClr val="FF0000"/>
                </a:solidFill>
                <a:latin typeface="Times New Roman" panose="02020603050405020304" pitchFamily="18" charset="0"/>
              </a:rPr>
              <a:t>NO PUEDE SER  PROMOVIDO</a:t>
            </a:r>
            <a:r>
              <a:rPr lang="es-CO" sz="1200">
                <a:latin typeface="Times New Roman" panose="02020603050405020304" pitchFamily="18" charset="0"/>
              </a:rPr>
              <a:t> al grado siguiente, DEBE GARANTIZARLE, </a:t>
            </a:r>
            <a:r>
              <a:rPr lang="es-CO" sz="1200">
                <a:solidFill>
                  <a:srgbClr val="FFFF00"/>
                </a:solidFill>
                <a:latin typeface="Times New Roman" panose="02020603050405020304" pitchFamily="18" charset="0"/>
              </a:rPr>
              <a:t>en todos los casos</a:t>
            </a:r>
            <a:r>
              <a:rPr lang="es-CO" sz="1200">
                <a:latin typeface="Times New Roman" panose="02020603050405020304" pitchFamily="18" charset="0"/>
              </a:rPr>
              <a:t>,  </a:t>
            </a:r>
            <a:r>
              <a:rPr lang="es-CO" sz="1200" b="1">
                <a:solidFill>
                  <a:srgbClr val="002060"/>
                </a:solidFill>
                <a:latin typeface="Times New Roman" panose="02020603050405020304" pitchFamily="18" charset="0"/>
              </a:rPr>
              <a:t>EL CUPO</a:t>
            </a:r>
            <a:r>
              <a:rPr lang="es-CO" sz="1200">
                <a:latin typeface="Times New Roman" panose="02020603050405020304" pitchFamily="18" charset="0"/>
              </a:rPr>
              <a:t> para que continúe con su proceso formativo. </a:t>
            </a:r>
            <a:endParaRPr lang="es-CO"/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 rot="-1429513">
            <a:off x="1435100" y="5132388"/>
            <a:ext cx="1781175" cy="1546225"/>
          </a:xfrm>
          <a:prstGeom prst="smileyFace">
            <a:avLst>
              <a:gd name="adj" fmla="val 4653"/>
            </a:avLst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sy="50000" kx="-2453608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  <p:sp>
        <p:nvSpPr>
          <p:cNvPr id="11278" name="Rectangle 16"/>
          <p:cNvSpPr>
            <a:spLocks noChangeArrowheads="1"/>
          </p:cNvSpPr>
          <p:nvPr/>
        </p:nvSpPr>
        <p:spPr bwMode="auto">
          <a:xfrm>
            <a:off x="6553200" y="2266950"/>
            <a:ext cx="2514600" cy="590550"/>
          </a:xfrm>
          <a:prstGeom prst="rect">
            <a:avLst/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1200"/>
              </a:spcBef>
            </a:pPr>
            <a:r>
              <a:rPr lang="es-CO" sz="1100">
                <a:latin typeface="Times New Roman" panose="02020603050405020304" pitchFamily="18" charset="0"/>
              </a:rPr>
              <a:t>El sistema institucional  de evaluación de los estudiantes.  (</a:t>
            </a:r>
            <a:r>
              <a:rPr lang="es-CO" sz="1100" b="1" i="1">
                <a:latin typeface="Times New Roman" panose="02020603050405020304" pitchFamily="18" charset="0"/>
              </a:rPr>
              <a:t>Art. 4).</a:t>
            </a:r>
            <a:endParaRPr lang="es-CO"/>
          </a:p>
        </p:txBody>
      </p:sp>
      <p:sp>
        <p:nvSpPr>
          <p:cNvPr id="11279" name="AutoShape 17"/>
          <p:cNvSpPr>
            <a:spLocks noChangeArrowheads="1"/>
          </p:cNvSpPr>
          <p:nvPr/>
        </p:nvSpPr>
        <p:spPr bwMode="auto">
          <a:xfrm>
            <a:off x="4429125" y="2371725"/>
            <a:ext cx="1628775" cy="485775"/>
          </a:xfrm>
          <a:prstGeom prst="rightArrow">
            <a:avLst>
              <a:gd name="adj1" fmla="val 50000"/>
              <a:gd name="adj2" fmla="val 83824"/>
            </a:avLst>
          </a:prstGeom>
          <a:solidFill>
            <a:srgbClr val="FFFFFF"/>
          </a:solidFill>
          <a:ln w="31750">
            <a:solidFill>
              <a:srgbClr val="C0504D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100" b="1" i="1">
                <a:latin typeface="Times New Roman" panose="02020603050405020304" pitchFamily="18" charset="0"/>
              </a:rPr>
              <a:t>DE ACUERDO CON</a:t>
            </a:r>
            <a:endParaRPr lang="es-CO" sz="1800">
              <a:latin typeface="Arial" panose="020B0604020202020204" pitchFamily="34" charset="0"/>
            </a:endParaRPr>
          </a:p>
        </p:txBody>
      </p:sp>
      <p:sp>
        <p:nvSpPr>
          <p:cNvPr id="11280" name="AutoShape 18"/>
          <p:cNvSpPr>
            <a:spLocks noChangeArrowheads="1"/>
          </p:cNvSpPr>
          <p:nvPr/>
        </p:nvSpPr>
        <p:spPr bwMode="auto">
          <a:xfrm>
            <a:off x="971550" y="1000125"/>
            <a:ext cx="1781175" cy="390525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PROMOCIÓN ESCOLAR</a:t>
            </a:r>
            <a:endParaRPr lang="es-CO"/>
          </a:p>
        </p:txBody>
      </p:sp>
      <p:sp>
        <p:nvSpPr>
          <p:cNvPr id="11281" name="AutoShape 19"/>
          <p:cNvSpPr>
            <a:spLocks noChangeArrowheads="1"/>
          </p:cNvSpPr>
          <p:nvPr/>
        </p:nvSpPr>
        <p:spPr bwMode="auto">
          <a:xfrm>
            <a:off x="6877050" y="500063"/>
            <a:ext cx="1128713" cy="1128712"/>
          </a:xfrm>
          <a:prstGeom prst="can">
            <a:avLst>
              <a:gd name="adj" fmla="val 30273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ART.6</a:t>
            </a:r>
            <a:endParaRPr lang="es-CO"/>
          </a:p>
        </p:txBody>
      </p:sp>
      <p:sp>
        <p:nvSpPr>
          <p:cNvPr id="11282" name="AutoShape 20"/>
          <p:cNvSpPr>
            <a:spLocks noChangeArrowheads="1"/>
          </p:cNvSpPr>
          <p:nvPr/>
        </p:nvSpPr>
        <p:spPr bwMode="auto">
          <a:xfrm>
            <a:off x="828675" y="2371725"/>
            <a:ext cx="2828925" cy="590550"/>
          </a:xfrm>
          <a:prstGeom prst="flowChartDocument">
            <a:avLst/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CO" sz="1100">
                <a:latin typeface="Times New Roman" panose="02020603050405020304" pitchFamily="18" charset="0"/>
              </a:rPr>
              <a:t>CADA E. E. </a:t>
            </a:r>
            <a:r>
              <a:rPr lang="es-CO" sz="1100" b="1">
                <a:latin typeface="Times New Roman" panose="02020603050405020304" pitchFamily="18" charset="0"/>
              </a:rPr>
              <a:t> </a:t>
            </a:r>
            <a:r>
              <a:rPr lang="es-CO" sz="1100" b="1">
                <a:solidFill>
                  <a:srgbClr val="FF0000"/>
                </a:solidFill>
                <a:latin typeface="Times New Roman" panose="02020603050405020304" pitchFamily="18" charset="0"/>
              </a:rPr>
              <a:t>DETERMINARÁ </a:t>
            </a:r>
            <a:r>
              <a:rPr lang="es-CO" sz="1100">
                <a:latin typeface="Times New Roman" panose="02020603050405020304" pitchFamily="18" charset="0"/>
              </a:rPr>
              <a:t> LOS CRITERIOS DE  </a:t>
            </a:r>
            <a:r>
              <a:rPr lang="es-CO" sz="1100" b="1">
                <a:solidFill>
                  <a:srgbClr val="FF0000"/>
                </a:solidFill>
                <a:latin typeface="Times New Roman" panose="02020603050405020304" pitchFamily="18" charset="0"/>
              </a:rPr>
              <a:t>PROMOCIÓN  ESCOLAR</a:t>
            </a:r>
            <a:endParaRPr lang="es-CO"/>
          </a:p>
        </p:txBody>
      </p:sp>
      <p:sp>
        <p:nvSpPr>
          <p:cNvPr id="11283" name="AutoShape 21"/>
          <p:cNvSpPr>
            <a:spLocks noChangeArrowheads="1"/>
          </p:cNvSpPr>
          <p:nvPr/>
        </p:nvSpPr>
        <p:spPr bwMode="auto">
          <a:xfrm>
            <a:off x="3895725" y="3800475"/>
            <a:ext cx="2781300" cy="609600"/>
          </a:xfrm>
          <a:prstGeom prst="flowChartDocument">
            <a:avLst/>
          </a:prstGeom>
          <a:solidFill>
            <a:srgbClr val="FFFFFF"/>
          </a:solidFill>
          <a:ln w="63500" cmpd="thickThin">
            <a:solidFill>
              <a:srgbClr val="8064A2"/>
            </a:solidFill>
            <a:miter lim="800000"/>
            <a:headEnd/>
            <a:tailEnd/>
          </a:ln>
          <a:effectLst>
            <a:outerShdw sy="-50000" kx="2453608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100">
                <a:latin typeface="Times New Roman" panose="02020603050405020304" pitchFamily="18" charset="0"/>
              </a:rPr>
              <a:t>El E. E.  </a:t>
            </a:r>
            <a:r>
              <a:rPr lang="es-CO" sz="1100" b="1">
                <a:solidFill>
                  <a:srgbClr val="FF0000"/>
                </a:solidFill>
                <a:latin typeface="Times New Roman" panose="02020603050405020304" pitchFamily="18" charset="0"/>
              </a:rPr>
              <a:t>DEFINIRÁ </a:t>
            </a:r>
            <a:r>
              <a:rPr lang="es-CO" sz="1100" b="1">
                <a:latin typeface="Times New Roman" panose="02020603050405020304" pitchFamily="18" charset="0"/>
              </a:rPr>
              <a:t>  </a:t>
            </a:r>
            <a:r>
              <a:rPr lang="es-CO" sz="1100">
                <a:latin typeface="Times New Roman" panose="02020603050405020304" pitchFamily="18" charset="0"/>
              </a:rPr>
              <a:t>el  </a:t>
            </a:r>
            <a:r>
              <a:rPr lang="es-CO" sz="1100" i="1">
                <a:latin typeface="Times New Roman" panose="02020603050405020304" pitchFamily="18" charset="0"/>
              </a:rPr>
              <a:t>porcentaje  </a:t>
            </a:r>
            <a:r>
              <a:rPr lang="es-CO" sz="1100">
                <a:latin typeface="Times New Roman" panose="02020603050405020304" pitchFamily="18" charset="0"/>
              </a:rPr>
              <a:t>de  </a:t>
            </a:r>
            <a:r>
              <a:rPr lang="es-CO" sz="1100">
                <a:solidFill>
                  <a:srgbClr val="FF0000"/>
                </a:solidFill>
                <a:latin typeface="Times New Roman" panose="02020603050405020304" pitchFamily="18" charset="0"/>
              </a:rPr>
              <a:t>ASISTENCIA </a:t>
            </a:r>
            <a:r>
              <a:rPr lang="es-CO" sz="1100">
                <a:latin typeface="Times New Roman" panose="02020603050405020304" pitchFamily="18" charset="0"/>
              </a:rPr>
              <a:t> que incida en la promoción</a:t>
            </a:r>
            <a:endParaRPr lang="es-CO"/>
          </a:p>
        </p:txBody>
      </p:sp>
      <p:sp>
        <p:nvSpPr>
          <p:cNvPr id="11284" name="AutoShape 22"/>
          <p:cNvSpPr>
            <a:spLocks noChangeArrowheads="1"/>
          </p:cNvSpPr>
          <p:nvPr/>
        </p:nvSpPr>
        <p:spPr bwMode="auto">
          <a:xfrm>
            <a:off x="4933950" y="5265738"/>
            <a:ext cx="2924175" cy="1238250"/>
          </a:xfrm>
          <a:prstGeom prst="wedgeRoundRectCallout">
            <a:avLst>
              <a:gd name="adj1" fmla="val -106352"/>
              <a:gd name="adj2" fmla="val -1694"/>
              <a:gd name="adj3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107763" dir="18900000" algn="ctr" rotWithShape="0">
              <a:srgbClr val="4E6128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200">
                <a:latin typeface="Times New Roman" panose="02020603050405020304" pitchFamily="18" charset="0"/>
              </a:rPr>
              <a:t>Cuando un E. E.  </a:t>
            </a:r>
            <a:r>
              <a:rPr lang="es-CO" sz="1200">
                <a:solidFill>
                  <a:srgbClr val="7030A0"/>
                </a:solidFill>
                <a:latin typeface="Times New Roman" panose="02020603050405020304" pitchFamily="18" charset="0"/>
              </a:rPr>
              <a:t>DETERMINE</a:t>
            </a:r>
            <a:r>
              <a:rPr lang="es-CO" sz="1200">
                <a:latin typeface="Times New Roman" panose="02020603050405020304" pitchFamily="18" charset="0"/>
              </a:rPr>
              <a:t> que un estudiante </a:t>
            </a:r>
            <a:r>
              <a:rPr lang="es-CO" sz="1200" b="1" i="1">
                <a:solidFill>
                  <a:srgbClr val="FF0000"/>
                </a:solidFill>
                <a:latin typeface="Times New Roman" panose="02020603050405020304" pitchFamily="18" charset="0"/>
              </a:rPr>
              <a:t>NO PUEDE SER  PROMOVIDO</a:t>
            </a:r>
            <a:r>
              <a:rPr lang="es-CO" sz="1200">
                <a:latin typeface="Times New Roman" panose="02020603050405020304" pitchFamily="18" charset="0"/>
              </a:rPr>
              <a:t> al grado siguiente, DEBE GARANTIZARLE, </a:t>
            </a:r>
            <a:r>
              <a:rPr lang="es-CO" sz="1200">
                <a:solidFill>
                  <a:srgbClr val="FFFF00"/>
                </a:solidFill>
                <a:latin typeface="Times New Roman" panose="02020603050405020304" pitchFamily="18" charset="0"/>
              </a:rPr>
              <a:t>en todos los casos</a:t>
            </a:r>
            <a:r>
              <a:rPr lang="es-CO" sz="1200">
                <a:latin typeface="Times New Roman" panose="02020603050405020304" pitchFamily="18" charset="0"/>
              </a:rPr>
              <a:t>,  </a:t>
            </a:r>
            <a:r>
              <a:rPr lang="es-CO" sz="1200" b="1">
                <a:solidFill>
                  <a:srgbClr val="002060"/>
                </a:solidFill>
                <a:latin typeface="Times New Roman" panose="02020603050405020304" pitchFamily="18" charset="0"/>
              </a:rPr>
              <a:t>EL CUPO</a:t>
            </a:r>
            <a:r>
              <a:rPr lang="es-CO" sz="1200">
                <a:latin typeface="Times New Roman" panose="02020603050405020304" pitchFamily="18" charset="0"/>
              </a:rPr>
              <a:t> para que continúe con su proceso formativo. </a:t>
            </a:r>
            <a:endParaRPr lang="es-CO"/>
          </a:p>
        </p:txBody>
      </p:sp>
      <p:sp>
        <p:nvSpPr>
          <p:cNvPr id="7191" name="AutoShape 23"/>
          <p:cNvSpPr>
            <a:spLocks noChangeArrowheads="1"/>
          </p:cNvSpPr>
          <p:nvPr/>
        </p:nvSpPr>
        <p:spPr bwMode="auto">
          <a:xfrm rot="-1429513">
            <a:off x="1435100" y="5132388"/>
            <a:ext cx="1781175" cy="1546225"/>
          </a:xfrm>
          <a:prstGeom prst="smileyFace">
            <a:avLst>
              <a:gd name="adj" fmla="val 4653"/>
            </a:avLst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sy="50000" kx="-2453608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  <p:sp>
        <p:nvSpPr>
          <p:cNvPr id="11286" name="Rectangle 24"/>
          <p:cNvSpPr>
            <a:spLocks noChangeArrowheads="1"/>
          </p:cNvSpPr>
          <p:nvPr/>
        </p:nvSpPr>
        <p:spPr bwMode="auto">
          <a:xfrm>
            <a:off x="6553200" y="2266950"/>
            <a:ext cx="2514600" cy="590550"/>
          </a:xfrm>
          <a:prstGeom prst="rect">
            <a:avLst/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1200"/>
              </a:spcBef>
            </a:pPr>
            <a:r>
              <a:rPr lang="es-CO" sz="1100">
                <a:latin typeface="Times New Roman" panose="02020603050405020304" pitchFamily="18" charset="0"/>
              </a:rPr>
              <a:t>El sistema institucional  de evaluación de los estudiantes.  (</a:t>
            </a:r>
            <a:r>
              <a:rPr lang="es-CO" sz="1100" b="1" i="1">
                <a:latin typeface="Times New Roman" panose="02020603050405020304" pitchFamily="18" charset="0"/>
              </a:rPr>
              <a:t>Art. 4).</a:t>
            </a:r>
            <a:endParaRPr lang="es-CO"/>
          </a:p>
        </p:txBody>
      </p:sp>
      <p:sp>
        <p:nvSpPr>
          <p:cNvPr id="11287" name="AutoShape 25"/>
          <p:cNvSpPr>
            <a:spLocks noChangeArrowheads="1"/>
          </p:cNvSpPr>
          <p:nvPr/>
        </p:nvSpPr>
        <p:spPr bwMode="auto">
          <a:xfrm>
            <a:off x="4429125" y="2371725"/>
            <a:ext cx="1628775" cy="485775"/>
          </a:xfrm>
          <a:prstGeom prst="rightArrow">
            <a:avLst>
              <a:gd name="adj1" fmla="val 50000"/>
              <a:gd name="adj2" fmla="val 83824"/>
            </a:avLst>
          </a:prstGeom>
          <a:solidFill>
            <a:srgbClr val="FFFFFF"/>
          </a:solidFill>
          <a:ln w="31750">
            <a:solidFill>
              <a:srgbClr val="C0504D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100" b="1" i="1">
                <a:latin typeface="Times New Roman" panose="02020603050405020304" pitchFamily="18" charset="0"/>
              </a:rPr>
              <a:t>DE ACUERDO CON</a:t>
            </a:r>
            <a:endParaRPr lang="es-CO" sz="1800">
              <a:latin typeface="Arial" panose="020B0604020202020204" pitchFamily="34" charset="0"/>
            </a:endParaRPr>
          </a:p>
        </p:txBody>
      </p:sp>
      <p:sp>
        <p:nvSpPr>
          <p:cNvPr id="11288" name="AutoShape 26"/>
          <p:cNvSpPr>
            <a:spLocks noChangeArrowheads="1"/>
          </p:cNvSpPr>
          <p:nvPr/>
        </p:nvSpPr>
        <p:spPr bwMode="auto">
          <a:xfrm>
            <a:off x="971550" y="1000125"/>
            <a:ext cx="1781175" cy="390525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PROMOCIÓN ESCOLAR</a:t>
            </a:r>
            <a:endParaRPr lang="es-CO"/>
          </a:p>
        </p:txBody>
      </p:sp>
      <p:sp>
        <p:nvSpPr>
          <p:cNvPr id="11289" name="AutoShape 28"/>
          <p:cNvSpPr>
            <a:spLocks noChangeArrowheads="1"/>
          </p:cNvSpPr>
          <p:nvPr/>
        </p:nvSpPr>
        <p:spPr bwMode="auto">
          <a:xfrm>
            <a:off x="828675" y="2371725"/>
            <a:ext cx="2828925" cy="590550"/>
          </a:xfrm>
          <a:prstGeom prst="flowChartDocument">
            <a:avLst/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CO" sz="1100">
                <a:latin typeface="Times New Roman" panose="02020603050405020304" pitchFamily="18" charset="0"/>
              </a:rPr>
              <a:t>CADA E. E. </a:t>
            </a:r>
            <a:r>
              <a:rPr lang="es-CO" sz="1100" b="1">
                <a:latin typeface="Times New Roman" panose="02020603050405020304" pitchFamily="18" charset="0"/>
              </a:rPr>
              <a:t> </a:t>
            </a:r>
            <a:r>
              <a:rPr lang="es-CO" sz="1100" b="1">
                <a:solidFill>
                  <a:srgbClr val="FF0000"/>
                </a:solidFill>
                <a:latin typeface="Times New Roman" panose="02020603050405020304" pitchFamily="18" charset="0"/>
              </a:rPr>
              <a:t>DETERMINARÁ </a:t>
            </a:r>
            <a:r>
              <a:rPr lang="es-CO" sz="1100">
                <a:latin typeface="Times New Roman" panose="02020603050405020304" pitchFamily="18" charset="0"/>
              </a:rPr>
              <a:t> LOS CRITERIOS DE  </a:t>
            </a:r>
            <a:r>
              <a:rPr lang="es-CO" sz="1100" b="1">
                <a:solidFill>
                  <a:srgbClr val="FF0000"/>
                </a:solidFill>
                <a:latin typeface="Times New Roman" panose="02020603050405020304" pitchFamily="18" charset="0"/>
              </a:rPr>
              <a:t>PROMOCIÓN  ESCOLAR</a:t>
            </a:r>
            <a:endParaRPr lang="es-CO"/>
          </a:p>
        </p:txBody>
      </p:sp>
      <p:sp>
        <p:nvSpPr>
          <p:cNvPr id="11290" name="AutoShape 29"/>
          <p:cNvSpPr>
            <a:spLocks noChangeArrowheads="1"/>
          </p:cNvSpPr>
          <p:nvPr/>
        </p:nvSpPr>
        <p:spPr bwMode="auto">
          <a:xfrm>
            <a:off x="3895725" y="3800475"/>
            <a:ext cx="2781300" cy="609600"/>
          </a:xfrm>
          <a:prstGeom prst="flowChartDocument">
            <a:avLst/>
          </a:prstGeom>
          <a:solidFill>
            <a:srgbClr val="FFFFFF"/>
          </a:solidFill>
          <a:ln w="63500" cmpd="thickThin">
            <a:solidFill>
              <a:srgbClr val="8064A2"/>
            </a:solidFill>
            <a:miter lim="800000"/>
            <a:headEnd/>
            <a:tailEnd/>
          </a:ln>
          <a:effectLst>
            <a:outerShdw sy="-50000" kx="2453608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100">
                <a:latin typeface="Times New Roman" panose="02020603050405020304" pitchFamily="18" charset="0"/>
              </a:rPr>
              <a:t>El E. E.  </a:t>
            </a:r>
            <a:r>
              <a:rPr lang="es-CO" sz="1100" b="1">
                <a:solidFill>
                  <a:srgbClr val="FF0000"/>
                </a:solidFill>
                <a:latin typeface="Times New Roman" panose="02020603050405020304" pitchFamily="18" charset="0"/>
              </a:rPr>
              <a:t>DEFINIRÁ </a:t>
            </a:r>
            <a:r>
              <a:rPr lang="es-CO" sz="1100" b="1">
                <a:latin typeface="Times New Roman" panose="02020603050405020304" pitchFamily="18" charset="0"/>
              </a:rPr>
              <a:t>  </a:t>
            </a:r>
            <a:r>
              <a:rPr lang="es-CO" sz="1100">
                <a:latin typeface="Times New Roman" panose="02020603050405020304" pitchFamily="18" charset="0"/>
              </a:rPr>
              <a:t>el  </a:t>
            </a:r>
            <a:r>
              <a:rPr lang="es-CO" sz="1100" i="1">
                <a:latin typeface="Times New Roman" panose="02020603050405020304" pitchFamily="18" charset="0"/>
              </a:rPr>
              <a:t>porcentaje  </a:t>
            </a:r>
            <a:r>
              <a:rPr lang="es-CO" sz="1100">
                <a:latin typeface="Times New Roman" panose="02020603050405020304" pitchFamily="18" charset="0"/>
              </a:rPr>
              <a:t>de  </a:t>
            </a:r>
            <a:r>
              <a:rPr lang="es-CO" sz="1100">
                <a:solidFill>
                  <a:srgbClr val="FF0000"/>
                </a:solidFill>
                <a:latin typeface="Times New Roman" panose="02020603050405020304" pitchFamily="18" charset="0"/>
              </a:rPr>
              <a:t>ASISTENCIA </a:t>
            </a:r>
            <a:r>
              <a:rPr lang="es-CO" sz="1100">
                <a:latin typeface="Times New Roman" panose="02020603050405020304" pitchFamily="18" charset="0"/>
              </a:rPr>
              <a:t> que incida en la promoción</a:t>
            </a:r>
            <a:endParaRPr lang="es-CO"/>
          </a:p>
        </p:txBody>
      </p:sp>
      <p:sp>
        <p:nvSpPr>
          <p:cNvPr id="11291" name="AutoShape 30"/>
          <p:cNvSpPr>
            <a:spLocks noChangeArrowheads="1"/>
          </p:cNvSpPr>
          <p:nvPr/>
        </p:nvSpPr>
        <p:spPr bwMode="auto">
          <a:xfrm>
            <a:off x="4933950" y="5265738"/>
            <a:ext cx="2924175" cy="1238250"/>
          </a:xfrm>
          <a:prstGeom prst="wedgeRoundRectCallout">
            <a:avLst>
              <a:gd name="adj1" fmla="val -106352"/>
              <a:gd name="adj2" fmla="val -1694"/>
              <a:gd name="adj3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107763" dir="18900000" algn="ctr" rotWithShape="0">
              <a:srgbClr val="4E6128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200">
                <a:latin typeface="Times New Roman" panose="02020603050405020304" pitchFamily="18" charset="0"/>
              </a:rPr>
              <a:t>Cuando un E. E.  </a:t>
            </a:r>
            <a:r>
              <a:rPr lang="es-CO" sz="1200">
                <a:solidFill>
                  <a:srgbClr val="7030A0"/>
                </a:solidFill>
                <a:latin typeface="Times New Roman" panose="02020603050405020304" pitchFamily="18" charset="0"/>
              </a:rPr>
              <a:t>DETERMINE</a:t>
            </a:r>
            <a:r>
              <a:rPr lang="es-CO" sz="1200">
                <a:latin typeface="Times New Roman" panose="02020603050405020304" pitchFamily="18" charset="0"/>
              </a:rPr>
              <a:t> que un estudiante </a:t>
            </a:r>
            <a:r>
              <a:rPr lang="es-CO" sz="1200" b="1" i="1">
                <a:solidFill>
                  <a:srgbClr val="FF0000"/>
                </a:solidFill>
                <a:latin typeface="Times New Roman" panose="02020603050405020304" pitchFamily="18" charset="0"/>
              </a:rPr>
              <a:t>NO PUEDE SER  PROMOVIDO</a:t>
            </a:r>
            <a:r>
              <a:rPr lang="es-CO" sz="1200">
                <a:latin typeface="Times New Roman" panose="02020603050405020304" pitchFamily="18" charset="0"/>
              </a:rPr>
              <a:t> al grado siguiente, DEBE GARANTIZARLE, </a:t>
            </a:r>
            <a:r>
              <a:rPr lang="es-CO" sz="1200">
                <a:solidFill>
                  <a:srgbClr val="FFFF00"/>
                </a:solidFill>
                <a:latin typeface="Times New Roman" panose="02020603050405020304" pitchFamily="18" charset="0"/>
              </a:rPr>
              <a:t>en todos los casos</a:t>
            </a:r>
            <a:r>
              <a:rPr lang="es-CO" sz="1200">
                <a:latin typeface="Times New Roman" panose="02020603050405020304" pitchFamily="18" charset="0"/>
              </a:rPr>
              <a:t>,  </a:t>
            </a:r>
            <a:r>
              <a:rPr lang="es-CO" sz="1200" b="1">
                <a:solidFill>
                  <a:srgbClr val="002060"/>
                </a:solidFill>
                <a:latin typeface="Times New Roman" panose="02020603050405020304" pitchFamily="18" charset="0"/>
              </a:rPr>
              <a:t>EL CUPO</a:t>
            </a:r>
            <a:r>
              <a:rPr lang="es-CO" sz="1200">
                <a:latin typeface="Times New Roman" panose="02020603050405020304" pitchFamily="18" charset="0"/>
              </a:rPr>
              <a:t> para que continúe con su proceso formativo. </a:t>
            </a:r>
            <a:endParaRPr lang="es-CO"/>
          </a:p>
        </p:txBody>
      </p:sp>
      <p:sp>
        <p:nvSpPr>
          <p:cNvPr id="7199" name="AutoShape 31"/>
          <p:cNvSpPr>
            <a:spLocks noChangeArrowheads="1"/>
          </p:cNvSpPr>
          <p:nvPr/>
        </p:nvSpPr>
        <p:spPr bwMode="auto">
          <a:xfrm rot="-1429513">
            <a:off x="1379538" y="5151438"/>
            <a:ext cx="1781175" cy="1546225"/>
          </a:xfrm>
          <a:prstGeom prst="smileyFace">
            <a:avLst>
              <a:gd name="adj" fmla="val 4653"/>
            </a:avLst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sy="50000" kx="-2453608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  <p:sp>
        <p:nvSpPr>
          <p:cNvPr id="11293" name="Rectangle 32"/>
          <p:cNvSpPr>
            <a:spLocks noChangeArrowheads="1"/>
          </p:cNvSpPr>
          <p:nvPr/>
        </p:nvSpPr>
        <p:spPr bwMode="auto">
          <a:xfrm>
            <a:off x="6553200" y="2266950"/>
            <a:ext cx="2514600" cy="590550"/>
          </a:xfrm>
          <a:prstGeom prst="rect">
            <a:avLst/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1200"/>
              </a:spcBef>
            </a:pPr>
            <a:r>
              <a:rPr lang="es-CO" sz="1100">
                <a:latin typeface="Times New Roman" panose="02020603050405020304" pitchFamily="18" charset="0"/>
              </a:rPr>
              <a:t>El sistema institucional  de evaluación de los estudiantes.  (</a:t>
            </a:r>
            <a:r>
              <a:rPr lang="es-CO" sz="1100" b="1" i="1">
                <a:latin typeface="Times New Roman" panose="02020603050405020304" pitchFamily="18" charset="0"/>
              </a:rPr>
              <a:t>Art. 4).</a:t>
            </a:r>
            <a:endParaRPr lang="es-CO"/>
          </a:p>
        </p:txBody>
      </p:sp>
      <p:sp>
        <p:nvSpPr>
          <p:cNvPr id="11294" name="AutoShape 33"/>
          <p:cNvSpPr>
            <a:spLocks noChangeArrowheads="1"/>
          </p:cNvSpPr>
          <p:nvPr/>
        </p:nvSpPr>
        <p:spPr bwMode="auto">
          <a:xfrm>
            <a:off x="4429125" y="2371725"/>
            <a:ext cx="1628775" cy="485775"/>
          </a:xfrm>
          <a:prstGeom prst="rightArrow">
            <a:avLst>
              <a:gd name="adj1" fmla="val 50000"/>
              <a:gd name="adj2" fmla="val 83824"/>
            </a:avLst>
          </a:prstGeom>
          <a:solidFill>
            <a:srgbClr val="FFFFFF"/>
          </a:solidFill>
          <a:ln w="31750">
            <a:solidFill>
              <a:srgbClr val="C0504D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100" b="1" i="1">
                <a:latin typeface="Times New Roman" panose="02020603050405020304" pitchFamily="18" charset="0"/>
              </a:rPr>
              <a:t>DE ACUERDO CON</a:t>
            </a:r>
            <a:endParaRPr lang="es-CO" sz="1800">
              <a:latin typeface="Arial" panose="020B0604020202020204" pitchFamily="34" charset="0"/>
            </a:endParaRPr>
          </a:p>
        </p:txBody>
      </p:sp>
      <p:sp>
        <p:nvSpPr>
          <p:cNvPr id="11295" name="AutoShape 34"/>
          <p:cNvSpPr>
            <a:spLocks noChangeArrowheads="1"/>
          </p:cNvSpPr>
          <p:nvPr/>
        </p:nvSpPr>
        <p:spPr bwMode="auto">
          <a:xfrm>
            <a:off x="1000125" y="1000125"/>
            <a:ext cx="1781175" cy="700088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400" b="1">
                <a:latin typeface="Times New Roman" panose="02020603050405020304" pitchFamily="18" charset="0"/>
              </a:rPr>
              <a:t>PROMOCIÓN ESCOLAR</a:t>
            </a:r>
            <a:endParaRPr lang="es-CO" sz="1400"/>
          </a:p>
        </p:txBody>
      </p:sp>
      <p:sp>
        <p:nvSpPr>
          <p:cNvPr id="11296" name="AutoShape 36"/>
          <p:cNvSpPr>
            <a:spLocks noChangeArrowheads="1"/>
          </p:cNvSpPr>
          <p:nvPr/>
        </p:nvSpPr>
        <p:spPr bwMode="auto">
          <a:xfrm>
            <a:off x="539750" y="2060575"/>
            <a:ext cx="2828925" cy="985838"/>
          </a:xfrm>
          <a:prstGeom prst="flowChartDocument">
            <a:avLst/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CO" sz="1400">
                <a:latin typeface="Times New Roman" panose="02020603050405020304" pitchFamily="18" charset="0"/>
              </a:rPr>
              <a:t>CADA E. E. </a:t>
            </a:r>
            <a:r>
              <a:rPr lang="es-CO" sz="1400" b="1">
                <a:latin typeface="Times New Roman" panose="02020603050405020304" pitchFamily="18" charset="0"/>
              </a:rPr>
              <a:t> </a:t>
            </a:r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DETERMINARÁ </a:t>
            </a:r>
            <a:r>
              <a:rPr lang="es-CO" sz="1400">
                <a:latin typeface="Times New Roman" panose="02020603050405020304" pitchFamily="18" charset="0"/>
              </a:rPr>
              <a:t> LOS CRITERIOS DE  </a:t>
            </a:r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PROMOCIÓN  ESCOLAR</a:t>
            </a:r>
            <a:endParaRPr lang="es-CO" sz="1400"/>
          </a:p>
        </p:txBody>
      </p:sp>
      <p:sp>
        <p:nvSpPr>
          <p:cNvPr id="11297" name="AutoShape 37"/>
          <p:cNvSpPr>
            <a:spLocks noChangeArrowheads="1"/>
          </p:cNvSpPr>
          <p:nvPr/>
        </p:nvSpPr>
        <p:spPr bwMode="auto">
          <a:xfrm>
            <a:off x="3779838" y="3573463"/>
            <a:ext cx="2859087" cy="866775"/>
          </a:xfrm>
          <a:prstGeom prst="flowChartDocument">
            <a:avLst/>
          </a:prstGeom>
          <a:solidFill>
            <a:srgbClr val="FFFFFF"/>
          </a:solidFill>
          <a:ln w="63500" cmpd="thickThin">
            <a:solidFill>
              <a:srgbClr val="8064A2"/>
            </a:solidFill>
            <a:miter lim="800000"/>
            <a:headEnd/>
            <a:tailEnd/>
          </a:ln>
          <a:effectLst>
            <a:outerShdw sy="-50000" kx="2453608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>
                <a:latin typeface="Times New Roman" panose="02020603050405020304" pitchFamily="18" charset="0"/>
              </a:rPr>
              <a:t>El E. E.  </a:t>
            </a:r>
            <a:r>
              <a:rPr lang="es-CO" sz="1400" b="1">
                <a:solidFill>
                  <a:srgbClr val="FF0000"/>
                </a:solidFill>
                <a:latin typeface="Times New Roman" panose="02020603050405020304" pitchFamily="18" charset="0"/>
              </a:rPr>
              <a:t>DEFINIRÁ </a:t>
            </a:r>
            <a:r>
              <a:rPr lang="es-CO" sz="1400" b="1">
                <a:latin typeface="Times New Roman" panose="02020603050405020304" pitchFamily="18" charset="0"/>
              </a:rPr>
              <a:t>  </a:t>
            </a:r>
            <a:r>
              <a:rPr lang="es-CO" sz="1400">
                <a:latin typeface="Times New Roman" panose="02020603050405020304" pitchFamily="18" charset="0"/>
              </a:rPr>
              <a:t>el  </a:t>
            </a:r>
            <a:r>
              <a:rPr lang="es-CO" sz="1400" i="1">
                <a:latin typeface="Times New Roman" panose="02020603050405020304" pitchFamily="18" charset="0"/>
              </a:rPr>
              <a:t>porcentaje  </a:t>
            </a:r>
            <a:r>
              <a:rPr lang="es-CO" sz="1400">
                <a:latin typeface="Times New Roman" panose="02020603050405020304" pitchFamily="18" charset="0"/>
              </a:rPr>
              <a:t>de  </a:t>
            </a:r>
            <a:r>
              <a:rPr lang="es-CO" sz="1400">
                <a:solidFill>
                  <a:srgbClr val="FF0000"/>
                </a:solidFill>
                <a:latin typeface="Times New Roman" panose="02020603050405020304" pitchFamily="18" charset="0"/>
              </a:rPr>
              <a:t>ASISTENCIA </a:t>
            </a:r>
            <a:r>
              <a:rPr lang="es-CO" sz="1400">
                <a:latin typeface="Times New Roman" panose="02020603050405020304" pitchFamily="18" charset="0"/>
              </a:rPr>
              <a:t> que incida en la promoción</a:t>
            </a:r>
            <a:endParaRPr lang="es-CO" sz="1400"/>
          </a:p>
        </p:txBody>
      </p:sp>
      <p:sp>
        <p:nvSpPr>
          <p:cNvPr id="11298" name="AutoShape 38"/>
          <p:cNvSpPr>
            <a:spLocks noChangeArrowheads="1"/>
          </p:cNvSpPr>
          <p:nvPr/>
        </p:nvSpPr>
        <p:spPr bwMode="auto">
          <a:xfrm>
            <a:off x="4929188" y="5013325"/>
            <a:ext cx="3027362" cy="1655763"/>
          </a:xfrm>
          <a:prstGeom prst="wedgeRoundRectCallout">
            <a:avLst>
              <a:gd name="adj1" fmla="val -104431"/>
              <a:gd name="adj2" fmla="val 2639"/>
              <a:gd name="adj3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107763" dir="18900000" algn="ctr" rotWithShape="0">
              <a:srgbClr val="4E6128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CO" sz="1400">
                <a:latin typeface="Times New Roman" panose="02020603050405020304" pitchFamily="18" charset="0"/>
              </a:rPr>
              <a:t>Cuando un E. E.  </a:t>
            </a:r>
            <a:r>
              <a:rPr lang="es-CO" sz="1400">
                <a:solidFill>
                  <a:srgbClr val="7030A0"/>
                </a:solidFill>
                <a:latin typeface="Times New Roman" panose="02020603050405020304" pitchFamily="18" charset="0"/>
              </a:rPr>
              <a:t>DETERMINE</a:t>
            </a:r>
            <a:r>
              <a:rPr lang="es-CO" sz="1400">
                <a:latin typeface="Times New Roman" panose="02020603050405020304" pitchFamily="18" charset="0"/>
              </a:rPr>
              <a:t> que un estudiante </a:t>
            </a:r>
            <a:r>
              <a:rPr lang="es-CO" sz="1400" b="1" i="1">
                <a:solidFill>
                  <a:srgbClr val="FF0000"/>
                </a:solidFill>
                <a:latin typeface="Times New Roman" panose="02020603050405020304" pitchFamily="18" charset="0"/>
              </a:rPr>
              <a:t>NO PUEDE SER  PROMOVIDO</a:t>
            </a:r>
            <a:r>
              <a:rPr lang="es-CO" sz="1400">
                <a:latin typeface="Times New Roman" panose="02020603050405020304" pitchFamily="18" charset="0"/>
              </a:rPr>
              <a:t> al grado siguiente, DEBE GARANTIZARLE, </a:t>
            </a:r>
            <a:r>
              <a:rPr lang="es-CO" sz="1400">
                <a:solidFill>
                  <a:srgbClr val="FFFF00"/>
                </a:solidFill>
                <a:latin typeface="Times New Roman" panose="02020603050405020304" pitchFamily="18" charset="0"/>
              </a:rPr>
              <a:t>en todos los casos</a:t>
            </a:r>
            <a:r>
              <a:rPr lang="es-CO" sz="1400">
                <a:latin typeface="Times New Roman" panose="02020603050405020304" pitchFamily="18" charset="0"/>
              </a:rPr>
              <a:t>,  </a:t>
            </a:r>
            <a:r>
              <a:rPr lang="es-CO" sz="1400" b="1">
                <a:solidFill>
                  <a:srgbClr val="002060"/>
                </a:solidFill>
                <a:latin typeface="Times New Roman" panose="02020603050405020304" pitchFamily="18" charset="0"/>
              </a:rPr>
              <a:t>EL CUPO</a:t>
            </a:r>
            <a:r>
              <a:rPr lang="es-CO" sz="1400">
                <a:latin typeface="Times New Roman" panose="02020603050405020304" pitchFamily="18" charset="0"/>
              </a:rPr>
              <a:t> para que continúe con su proceso formativo</a:t>
            </a:r>
            <a:r>
              <a:rPr lang="es-CO" sz="1200">
                <a:latin typeface="Times New Roman" panose="02020603050405020304" pitchFamily="18" charset="0"/>
              </a:rPr>
              <a:t>. </a:t>
            </a:r>
            <a:endParaRPr lang="es-CO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 rot="-1429513">
            <a:off x="1379538" y="5222875"/>
            <a:ext cx="1781175" cy="1546225"/>
          </a:xfrm>
          <a:prstGeom prst="smileyFace">
            <a:avLst>
              <a:gd name="adj" fmla="val 4653"/>
            </a:avLst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sy="50000" kx="-2453608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  <p:sp>
        <p:nvSpPr>
          <p:cNvPr id="11300" name="Rectangle 40"/>
          <p:cNvSpPr>
            <a:spLocks noChangeArrowheads="1"/>
          </p:cNvSpPr>
          <p:nvPr/>
        </p:nvSpPr>
        <p:spPr bwMode="auto">
          <a:xfrm>
            <a:off x="6645275" y="2060575"/>
            <a:ext cx="2498725" cy="782638"/>
          </a:xfrm>
          <a:prstGeom prst="rect">
            <a:avLst/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1200"/>
              </a:spcBef>
            </a:pPr>
            <a:r>
              <a:rPr lang="es-CO" sz="1400">
                <a:latin typeface="Times New Roman" panose="02020603050405020304" pitchFamily="18" charset="0"/>
              </a:rPr>
              <a:t>El sistema institucional  de evaluación de los estudiantes.  (</a:t>
            </a:r>
            <a:r>
              <a:rPr lang="es-CO" sz="1400" b="1" i="1">
                <a:latin typeface="Times New Roman" panose="02020603050405020304" pitchFamily="18" charset="0"/>
              </a:rPr>
              <a:t>Art. 4).</a:t>
            </a:r>
            <a:endParaRPr lang="es-CO" sz="1400"/>
          </a:p>
        </p:txBody>
      </p:sp>
      <p:sp>
        <p:nvSpPr>
          <p:cNvPr id="11301" name="AutoShape 41"/>
          <p:cNvSpPr>
            <a:spLocks noChangeArrowheads="1"/>
          </p:cNvSpPr>
          <p:nvPr/>
        </p:nvSpPr>
        <p:spPr bwMode="auto">
          <a:xfrm>
            <a:off x="4356100" y="2133600"/>
            <a:ext cx="1628775" cy="1008063"/>
          </a:xfrm>
          <a:prstGeom prst="rightArrow">
            <a:avLst>
              <a:gd name="adj1" fmla="val 50000"/>
              <a:gd name="adj2" fmla="val 40394"/>
            </a:avLst>
          </a:prstGeom>
          <a:solidFill>
            <a:srgbClr val="FFFFFF"/>
          </a:solidFill>
          <a:ln w="31750">
            <a:solidFill>
              <a:srgbClr val="C0504D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i="1">
                <a:latin typeface="Times New Roman" panose="02020603050405020304" pitchFamily="18" charset="0"/>
              </a:rPr>
              <a:t>DE ACUERDO CON</a:t>
            </a:r>
            <a:endParaRPr lang="es-CO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1143000" y="714375"/>
            <a:ext cx="1924050" cy="3429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PROMOCIÓN ANTICIPADA</a:t>
            </a:r>
            <a:endParaRPr lang="es-CO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8115300" y="1019175"/>
            <a:ext cx="809625" cy="971550"/>
          </a:xfrm>
          <a:prstGeom prst="can">
            <a:avLst>
              <a:gd name="adj" fmla="val 30000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ART. 7</a:t>
            </a:r>
            <a:endParaRPr lang="es-CO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571500" y="1643063"/>
            <a:ext cx="1785938" cy="1243012"/>
          </a:xfrm>
          <a:prstGeom prst="ellipse">
            <a:avLst/>
          </a:prstGeom>
          <a:solidFill>
            <a:srgbClr val="F7964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107763" dir="13500000" algn="ctr" rotWithShape="0">
              <a:srgbClr val="97470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100" b="1" i="1">
                <a:latin typeface="Times New Roman" panose="02020603050405020304" pitchFamily="18" charset="0"/>
              </a:rPr>
              <a:t>PROMOCIÓN ANTICIPADA</a:t>
            </a:r>
            <a:endParaRPr lang="es-CO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2609850" y="2124075"/>
            <a:ext cx="1714500" cy="552450"/>
          </a:xfrm>
          <a:prstGeom prst="rightArrow">
            <a:avLst>
              <a:gd name="adj1" fmla="val 50000"/>
              <a:gd name="adj2" fmla="val 77586"/>
            </a:avLst>
          </a:prstGeom>
          <a:solidFill>
            <a:srgbClr val="FFFFFF"/>
          </a:solidFill>
          <a:ln w="63500" cmpd="thickThin">
            <a:solidFill>
              <a:srgbClr val="4F81BD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sz="1800">
              <a:latin typeface="Arial" panose="020B0604020202020204" pitchFamily="34" charset="0"/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4905375" y="2214563"/>
            <a:ext cx="2390775" cy="376237"/>
          </a:xfrm>
          <a:prstGeom prst="flowChartTerminator">
            <a:avLst/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100" b="1" i="1">
                <a:latin typeface="Times New Roman" panose="02020603050405020304" pitchFamily="18" charset="0"/>
              </a:rPr>
              <a:t>DURANTE EL PRIMER PERÍODO</a:t>
            </a:r>
            <a:endParaRPr lang="es-CO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857250" y="3476625"/>
            <a:ext cx="1838325" cy="1257300"/>
          </a:xfrm>
          <a:prstGeom prst="smileyFace">
            <a:avLst>
              <a:gd name="adj" fmla="val -4653"/>
            </a:avLst>
          </a:prstGeom>
          <a:solidFill>
            <a:srgbClr val="FFFFFF"/>
          </a:solidFill>
          <a:ln w="63500">
            <a:solidFill>
              <a:srgbClr val="8064A2"/>
            </a:solidFill>
            <a:round/>
            <a:headEnd/>
            <a:tailEnd/>
          </a:ln>
          <a:effectLst>
            <a:outerShdw dist="107763" dir="8100000" algn="ctr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endParaRPr lang="en-US" sz="1100">
              <a:latin typeface="Times New Roman" panose="02020603050405020304" pitchFamily="18" charset="0"/>
            </a:endParaRPr>
          </a:p>
          <a:p>
            <a:pPr eaLnBrk="1" hangingPunct="1"/>
            <a:r>
              <a:rPr lang="en-US" sz="1100" b="1">
                <a:latin typeface="Times New Roman" panose="02020603050405020304" pitchFamily="18" charset="0"/>
              </a:rPr>
              <a:t>   CONSEJO ACADÉMICO</a:t>
            </a:r>
            <a:endParaRPr lang="es-CO"/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2857500" y="2857500"/>
            <a:ext cx="2071688" cy="1076325"/>
          </a:xfrm>
          <a:prstGeom prst="cloudCallout">
            <a:avLst>
              <a:gd name="adj1" fmla="val -53685"/>
              <a:gd name="adj2" fmla="val 54579"/>
            </a:avLst>
          </a:prstGeom>
          <a:solidFill>
            <a:srgbClr val="FFFFFF"/>
          </a:solidFill>
          <a:ln w="31750">
            <a:solidFill>
              <a:srgbClr val="9BBB59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1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100" b="1">
                <a:solidFill>
                  <a:srgbClr val="5F497A"/>
                </a:solidFill>
                <a:latin typeface="Times New Roman" panose="02020603050405020304" pitchFamily="18" charset="0"/>
              </a:rPr>
              <a:t>RECOMENDARÁ</a:t>
            </a:r>
            <a:endParaRPr lang="es-CO" sz="1800">
              <a:latin typeface="Arial" panose="020B0604020202020204" pitchFamily="34" charset="0"/>
            </a:endParaRP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6143625" y="3571875"/>
            <a:ext cx="1238250" cy="1171575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63500">
            <a:solidFill>
              <a:srgbClr val="F79646"/>
            </a:solidFill>
            <a:round/>
            <a:headEnd/>
            <a:tailEnd/>
          </a:ln>
          <a:effectLst>
            <a:outerShdw dist="107763" dir="18900000" algn="ctr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endParaRPr lang="en-US" sz="11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 CONSEJO DIRECTIVO</a:t>
            </a:r>
            <a:endParaRPr lang="es-CO"/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4752975" y="3324225"/>
            <a:ext cx="2124075" cy="466725"/>
          </a:xfrm>
          <a:custGeom>
            <a:avLst/>
            <a:gdLst>
              <a:gd name="T0" fmla="*/ 2147483646 w 21600"/>
              <a:gd name="T1" fmla="*/ 2354619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041" y="11255"/>
                </a:moveTo>
                <a:cubicBezTo>
                  <a:pt x="18051" y="11104"/>
                  <a:pt x="18056" y="10952"/>
                  <a:pt x="18056" y="10800"/>
                </a:cubicBezTo>
                <a:cubicBezTo>
                  <a:pt x="18056" y="6792"/>
                  <a:pt x="14807" y="3544"/>
                  <a:pt x="10800" y="3544"/>
                </a:cubicBezTo>
                <a:cubicBezTo>
                  <a:pt x="6792" y="3544"/>
                  <a:pt x="3544" y="6792"/>
                  <a:pt x="3544" y="10800"/>
                </a:cubicBezTo>
                <a:cubicBezTo>
                  <a:pt x="3543" y="10803"/>
                  <a:pt x="3544" y="10806"/>
                  <a:pt x="3544" y="10809"/>
                </a:cubicBezTo>
                <a:lnTo>
                  <a:pt x="0" y="10813"/>
                </a:lnTo>
                <a:cubicBezTo>
                  <a:pt x="0" y="10809"/>
                  <a:pt x="0" y="1080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026"/>
                  <a:pt x="21592" y="11252"/>
                  <a:pt x="21578" y="11478"/>
                </a:cubicBezTo>
                <a:lnTo>
                  <a:pt x="24273" y="11648"/>
                </a:lnTo>
                <a:lnTo>
                  <a:pt x="19529" y="15831"/>
                </a:lnTo>
                <a:lnTo>
                  <a:pt x="15346" y="11086"/>
                </a:lnTo>
                <a:lnTo>
                  <a:pt x="18041" y="11255"/>
                </a:lnTo>
                <a:close/>
              </a:path>
            </a:pathLst>
          </a:custGeom>
          <a:solidFill>
            <a:srgbClr val="FFFFFF"/>
          </a:solidFill>
          <a:ln w="31750">
            <a:solidFill>
              <a:srgbClr val="C0504D"/>
            </a:solidFill>
            <a:miter lim="800000"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3067050" y="3962400"/>
            <a:ext cx="2819400" cy="600075"/>
          </a:xfrm>
          <a:prstGeom prst="flowChartManualInput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200" i="1">
                <a:latin typeface="Times New Roman" panose="02020603050405020304" pitchFamily="18" charset="0"/>
              </a:rPr>
              <a:t>Previo consentimiento de los padres de familia,</a:t>
            </a:r>
            <a:endParaRPr lang="es-CO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2752725" y="5210175"/>
            <a:ext cx="2486025" cy="1590675"/>
          </a:xfrm>
          <a:prstGeom prst="wedgeEllipseCallout">
            <a:avLst>
              <a:gd name="adj1" fmla="val -78352"/>
              <a:gd name="adj2" fmla="val -78861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107763" dir="18900000" algn="ctr" rotWithShape="0">
              <a:srgbClr val="205867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100" i="1">
                <a:latin typeface="Times New Roman" panose="02020603050405020304" pitchFamily="18" charset="0"/>
              </a:rPr>
              <a:t>El estudiante que demuestre un </a:t>
            </a:r>
            <a:r>
              <a:rPr lang="es-CO" sz="1100" b="1" i="1">
                <a:solidFill>
                  <a:srgbClr val="FF0000"/>
                </a:solidFill>
                <a:latin typeface="Times New Roman" panose="02020603050405020304" pitchFamily="18" charset="0"/>
              </a:rPr>
              <a:t>rendimiento superior</a:t>
            </a:r>
            <a:r>
              <a:rPr lang="es-CO" sz="1100" b="1" i="1">
                <a:latin typeface="Times New Roman" panose="02020603050405020304" pitchFamily="18" charset="0"/>
              </a:rPr>
              <a:t> </a:t>
            </a:r>
            <a:r>
              <a:rPr lang="es-CO" sz="1100" i="1">
                <a:latin typeface="Times New Roman" panose="02020603050405020304" pitchFamily="18" charset="0"/>
              </a:rPr>
              <a:t>en el desarrollo cognitivo,  personal y social en el marco de las competencias básicas del grado que cursa.</a:t>
            </a:r>
            <a:endParaRPr lang="es-CO"/>
          </a:p>
        </p:txBody>
      </p:sp>
      <p:sp>
        <p:nvSpPr>
          <p:cNvPr id="12301" name="AutoShape 13"/>
          <p:cNvSpPr>
            <a:spLocks/>
          </p:cNvSpPr>
          <p:nvPr/>
        </p:nvSpPr>
        <p:spPr bwMode="auto">
          <a:xfrm>
            <a:off x="7715250" y="4357688"/>
            <a:ext cx="1200150" cy="676275"/>
          </a:xfrm>
          <a:prstGeom prst="borderCallout1">
            <a:avLst>
              <a:gd name="adj1" fmla="val 16903"/>
              <a:gd name="adj2" fmla="val -6347"/>
              <a:gd name="adj3" fmla="val -2815"/>
              <a:gd name="adj4" fmla="val -53810"/>
            </a:avLst>
          </a:prstGeom>
          <a:solidFill>
            <a:srgbClr val="FFFFFF"/>
          </a:solidFill>
          <a:ln w="31750">
            <a:solidFill>
              <a:srgbClr val="C0504D"/>
            </a:solidFill>
            <a:miter lim="800000"/>
            <a:headEnd/>
            <a:tailEnd/>
          </a:ln>
          <a:effectLst>
            <a:outerShdw dist="107763" dir="18900000" algn="ctr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100" b="1" i="1">
                <a:solidFill>
                  <a:srgbClr val="FF0000"/>
                </a:solidFill>
                <a:latin typeface="Times New Roman" panose="02020603050405020304" pitchFamily="18" charset="0"/>
              </a:rPr>
              <a:t>LA DECISIÓN</a:t>
            </a:r>
            <a:r>
              <a:rPr lang="es-CO" sz="1100" i="1">
                <a:latin typeface="Times New Roman" panose="02020603050405020304" pitchFamily="18" charset="0"/>
              </a:rPr>
              <a:t> será consignada en el acta</a:t>
            </a:r>
            <a:endParaRPr lang="es-CO"/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6353175" y="5429250"/>
            <a:ext cx="1762125" cy="800100"/>
          </a:xfrm>
          <a:prstGeom prst="flowChartPunchedTape">
            <a:avLst/>
          </a:prstGeom>
          <a:solidFill>
            <a:srgbClr val="FFFFFF"/>
          </a:solidFill>
          <a:ln w="63500" cmpd="thickThin">
            <a:solidFill>
              <a:srgbClr val="8064A2"/>
            </a:solidFill>
            <a:miter lim="800000"/>
            <a:headEnd/>
            <a:tailEnd/>
          </a:ln>
          <a:effectLst>
            <a:prstShdw prst="shdw12">
              <a:srgbClr val="868686">
                <a:alpha val="50000"/>
              </a:srgbClr>
            </a:prstShdw>
          </a:effec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CO" sz="1100">
                <a:latin typeface="Times New Roman" panose="02020603050405020304" pitchFamily="18" charset="0"/>
              </a:rPr>
              <a:t>Si es positiva en el registro escolar</a:t>
            </a:r>
            <a:endParaRPr lang="es-CO" sz="1800">
              <a:latin typeface="Arial" panose="020B0604020202020204" pitchFamily="34" charset="0"/>
            </a:endParaRPr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1143000" y="549275"/>
            <a:ext cx="1989138" cy="719138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400" b="1">
                <a:latin typeface="Times New Roman" panose="02020603050405020304" pitchFamily="18" charset="0"/>
              </a:rPr>
              <a:t>PROMOCIÓN ANTICIPADA</a:t>
            </a:r>
            <a:endParaRPr lang="es-CO" sz="1400"/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>
            <a:off x="7885113" y="928688"/>
            <a:ext cx="1039812" cy="1204912"/>
          </a:xfrm>
          <a:prstGeom prst="can">
            <a:avLst>
              <a:gd name="adj" fmla="val 29999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1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100" b="1">
                <a:latin typeface="Times New Roman" panose="02020603050405020304" pitchFamily="18" charset="0"/>
              </a:rPr>
              <a:t>ART. 7</a:t>
            </a:r>
            <a:endParaRPr lang="es-CO"/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611188" y="1643063"/>
            <a:ext cx="1873250" cy="1152525"/>
          </a:xfrm>
          <a:prstGeom prst="ellipse">
            <a:avLst/>
          </a:prstGeom>
          <a:solidFill>
            <a:srgbClr val="F7964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107763" dir="13500000" algn="ctr" rotWithShape="0">
              <a:srgbClr val="97470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400" b="1" i="1">
                <a:latin typeface="Times New Roman" panose="02020603050405020304" pitchFamily="18" charset="0"/>
              </a:rPr>
              <a:t>PROMOCIÓN ANTICIPADA</a:t>
            </a:r>
            <a:endParaRPr lang="es-CO" sz="1400"/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2571750" y="2071688"/>
            <a:ext cx="1714500" cy="552450"/>
          </a:xfrm>
          <a:prstGeom prst="rightArrow">
            <a:avLst>
              <a:gd name="adj1" fmla="val 50000"/>
              <a:gd name="adj2" fmla="val 77586"/>
            </a:avLst>
          </a:prstGeom>
          <a:solidFill>
            <a:srgbClr val="FFFFFF"/>
          </a:solidFill>
          <a:ln w="63500" cmpd="thickThin">
            <a:solidFill>
              <a:srgbClr val="4F81BD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sz="1800">
              <a:latin typeface="Arial" panose="020B0604020202020204" pitchFamily="34" charset="0"/>
            </a:endParaRPr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4929188" y="2286000"/>
            <a:ext cx="2390775" cy="500063"/>
          </a:xfrm>
          <a:prstGeom prst="flowChartTerminator">
            <a:avLst/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100" b="1" i="1">
                <a:latin typeface="Times New Roman" panose="02020603050405020304" pitchFamily="18" charset="0"/>
              </a:rPr>
              <a:t>DURANTE EL PRIMER PERÍODO</a:t>
            </a:r>
            <a:endParaRPr lang="es-CO"/>
          </a:p>
        </p:txBody>
      </p:sp>
      <p:sp>
        <p:nvSpPr>
          <p:cNvPr id="12308" name="AutoShape 20"/>
          <p:cNvSpPr>
            <a:spLocks noChangeArrowheads="1"/>
          </p:cNvSpPr>
          <p:nvPr/>
        </p:nvSpPr>
        <p:spPr bwMode="auto">
          <a:xfrm>
            <a:off x="755650" y="3386138"/>
            <a:ext cx="1939925" cy="1257300"/>
          </a:xfrm>
          <a:prstGeom prst="smileyFace">
            <a:avLst>
              <a:gd name="adj" fmla="val -4653"/>
            </a:avLst>
          </a:prstGeom>
          <a:solidFill>
            <a:srgbClr val="FFFFFF"/>
          </a:solidFill>
          <a:ln w="63500">
            <a:solidFill>
              <a:srgbClr val="8064A2"/>
            </a:solidFill>
            <a:round/>
            <a:headEnd/>
            <a:tailEnd/>
          </a:ln>
          <a:effectLst>
            <a:outerShdw dist="107763" dir="8100000" algn="ctr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100" b="1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endParaRPr lang="en-US" sz="11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CONSEJO ACADÉMICO</a:t>
            </a:r>
            <a:endParaRPr lang="es-CO" sz="1400"/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2828925" y="3081338"/>
            <a:ext cx="2028825" cy="790575"/>
          </a:xfrm>
          <a:prstGeom prst="cloudCallout">
            <a:avLst>
              <a:gd name="adj1" fmla="val -53685"/>
              <a:gd name="adj2" fmla="val 54579"/>
            </a:avLst>
          </a:prstGeom>
          <a:solidFill>
            <a:srgbClr val="FFFFFF"/>
          </a:solidFill>
          <a:ln w="31750">
            <a:solidFill>
              <a:srgbClr val="9BBB59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1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>
                <a:solidFill>
                  <a:srgbClr val="5F497A"/>
                </a:solidFill>
                <a:latin typeface="Times New Roman" panose="02020603050405020304" pitchFamily="18" charset="0"/>
              </a:rPr>
              <a:t>RECOMEN-DARÁ</a:t>
            </a:r>
            <a:endParaRPr lang="es-CO" sz="1400">
              <a:latin typeface="Arial" panose="020B0604020202020204" pitchFamily="34" charset="0"/>
            </a:endParaRPr>
          </a:p>
        </p:txBody>
      </p:sp>
      <p:sp>
        <p:nvSpPr>
          <p:cNvPr id="12310" name="AutoShape 22"/>
          <p:cNvSpPr>
            <a:spLocks noChangeArrowheads="1"/>
          </p:cNvSpPr>
          <p:nvPr/>
        </p:nvSpPr>
        <p:spPr bwMode="auto">
          <a:xfrm>
            <a:off x="5940425" y="3643313"/>
            <a:ext cx="1631950" cy="1171575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63500">
            <a:solidFill>
              <a:srgbClr val="F79646"/>
            </a:solidFill>
            <a:round/>
            <a:headEnd/>
            <a:tailEnd/>
          </a:ln>
          <a:effectLst>
            <a:outerShdw dist="107763" dir="18900000" algn="ctr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endParaRPr lang="en-US" sz="11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1400" b="1">
                <a:latin typeface="Times New Roman" panose="02020603050405020304" pitchFamily="18" charset="0"/>
              </a:rPr>
              <a:t>CONSEJO DIRECTI-VO</a:t>
            </a:r>
            <a:endParaRPr lang="es-CO" sz="1400"/>
          </a:p>
        </p:txBody>
      </p:sp>
      <p:sp>
        <p:nvSpPr>
          <p:cNvPr id="12311" name="AutoShape 23"/>
          <p:cNvSpPr>
            <a:spLocks noChangeArrowheads="1"/>
          </p:cNvSpPr>
          <p:nvPr/>
        </p:nvSpPr>
        <p:spPr bwMode="auto">
          <a:xfrm>
            <a:off x="4752975" y="3357563"/>
            <a:ext cx="2124075" cy="342900"/>
          </a:xfrm>
          <a:custGeom>
            <a:avLst/>
            <a:gdLst>
              <a:gd name="T0" fmla="*/ 2147483646 w 21600"/>
              <a:gd name="T1" fmla="*/ 5016881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041" y="11255"/>
                </a:moveTo>
                <a:cubicBezTo>
                  <a:pt x="18051" y="11104"/>
                  <a:pt x="18056" y="10952"/>
                  <a:pt x="18056" y="10800"/>
                </a:cubicBezTo>
                <a:cubicBezTo>
                  <a:pt x="18056" y="6792"/>
                  <a:pt x="14807" y="3544"/>
                  <a:pt x="10800" y="3544"/>
                </a:cubicBezTo>
                <a:cubicBezTo>
                  <a:pt x="6792" y="3544"/>
                  <a:pt x="3544" y="6792"/>
                  <a:pt x="3544" y="10800"/>
                </a:cubicBezTo>
                <a:cubicBezTo>
                  <a:pt x="3543" y="10803"/>
                  <a:pt x="3544" y="10806"/>
                  <a:pt x="3544" y="10809"/>
                </a:cubicBezTo>
                <a:lnTo>
                  <a:pt x="0" y="10813"/>
                </a:lnTo>
                <a:cubicBezTo>
                  <a:pt x="0" y="10809"/>
                  <a:pt x="0" y="1080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026"/>
                  <a:pt x="21592" y="11252"/>
                  <a:pt x="21578" y="11478"/>
                </a:cubicBezTo>
                <a:lnTo>
                  <a:pt x="24273" y="11648"/>
                </a:lnTo>
                <a:lnTo>
                  <a:pt x="19529" y="15831"/>
                </a:lnTo>
                <a:lnTo>
                  <a:pt x="15346" y="11086"/>
                </a:lnTo>
                <a:lnTo>
                  <a:pt x="18041" y="11255"/>
                </a:lnTo>
                <a:close/>
              </a:path>
            </a:pathLst>
          </a:custGeom>
          <a:solidFill>
            <a:srgbClr val="FFFFFF"/>
          </a:solidFill>
          <a:ln w="31750">
            <a:solidFill>
              <a:srgbClr val="C0504D"/>
            </a:solidFill>
            <a:miter lim="800000"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2312" name="AutoShape 24"/>
          <p:cNvSpPr>
            <a:spLocks noChangeArrowheads="1"/>
          </p:cNvSpPr>
          <p:nvPr/>
        </p:nvSpPr>
        <p:spPr bwMode="auto">
          <a:xfrm>
            <a:off x="3067050" y="3871913"/>
            <a:ext cx="2819400" cy="852487"/>
          </a:xfrm>
          <a:prstGeom prst="flowChartManualInput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400" i="1">
                <a:latin typeface="Times New Roman" panose="02020603050405020304" pitchFamily="18" charset="0"/>
              </a:rPr>
              <a:t>Previo consentimiento de los padres de familia,</a:t>
            </a:r>
            <a:endParaRPr lang="es-CO" sz="1400"/>
          </a:p>
        </p:txBody>
      </p:sp>
      <p:sp>
        <p:nvSpPr>
          <p:cNvPr id="12313" name="AutoShape 25"/>
          <p:cNvSpPr>
            <a:spLocks noChangeArrowheads="1"/>
          </p:cNvSpPr>
          <p:nvPr/>
        </p:nvSpPr>
        <p:spPr bwMode="auto">
          <a:xfrm>
            <a:off x="2752725" y="4941888"/>
            <a:ext cx="2486025" cy="1768475"/>
          </a:xfrm>
          <a:prstGeom prst="wedgeEllipseCallout">
            <a:avLst>
              <a:gd name="adj1" fmla="val -78352"/>
              <a:gd name="adj2" fmla="val -65889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107763" dir="18900000" algn="ctr" rotWithShape="0">
              <a:srgbClr val="205867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200" i="1">
                <a:latin typeface="Times New Roman" panose="02020603050405020304" pitchFamily="18" charset="0"/>
              </a:rPr>
              <a:t>El estudiante que demuestre un </a:t>
            </a:r>
            <a:r>
              <a:rPr lang="es-CO" sz="1200" b="1" i="1">
                <a:solidFill>
                  <a:srgbClr val="FF0000"/>
                </a:solidFill>
                <a:latin typeface="Times New Roman" panose="02020603050405020304" pitchFamily="18" charset="0"/>
              </a:rPr>
              <a:t>rendimiento superior</a:t>
            </a:r>
            <a:r>
              <a:rPr lang="es-CO" sz="1200" b="1" i="1">
                <a:latin typeface="Times New Roman" panose="02020603050405020304" pitchFamily="18" charset="0"/>
              </a:rPr>
              <a:t> </a:t>
            </a:r>
            <a:r>
              <a:rPr lang="es-CO" sz="1200" i="1">
                <a:latin typeface="Times New Roman" panose="02020603050405020304" pitchFamily="18" charset="0"/>
              </a:rPr>
              <a:t>en el desarrollo cognitivo,  personal y social en el marco de las competencias básicas del grado que cursa.</a:t>
            </a:r>
            <a:endParaRPr lang="es-CO" sz="1200"/>
          </a:p>
        </p:txBody>
      </p:sp>
      <p:sp>
        <p:nvSpPr>
          <p:cNvPr id="12314" name="AutoShape 26"/>
          <p:cNvSpPr>
            <a:spLocks/>
          </p:cNvSpPr>
          <p:nvPr/>
        </p:nvSpPr>
        <p:spPr bwMode="auto">
          <a:xfrm>
            <a:off x="7740650" y="4286250"/>
            <a:ext cx="1174750" cy="942975"/>
          </a:xfrm>
          <a:prstGeom prst="borderCallout1">
            <a:avLst>
              <a:gd name="adj1" fmla="val 12120"/>
              <a:gd name="adj2" fmla="val -6486"/>
              <a:gd name="adj3" fmla="val -2019"/>
              <a:gd name="adj4" fmla="val -57162"/>
            </a:avLst>
          </a:prstGeom>
          <a:solidFill>
            <a:srgbClr val="FFFFFF"/>
          </a:solidFill>
          <a:ln w="31750">
            <a:solidFill>
              <a:srgbClr val="C0504D"/>
            </a:solidFill>
            <a:miter lim="800000"/>
            <a:headEnd/>
            <a:tailEnd/>
          </a:ln>
          <a:effectLst>
            <a:outerShdw dist="107763" dir="18900000" algn="ctr" rotWithShape="0">
              <a:srgbClr val="868686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sz="1200" b="1" i="1">
                <a:solidFill>
                  <a:srgbClr val="FF0000"/>
                </a:solidFill>
                <a:latin typeface="Times New Roman" panose="02020603050405020304" pitchFamily="18" charset="0"/>
              </a:rPr>
              <a:t>LA DECISIÓN</a:t>
            </a:r>
            <a:r>
              <a:rPr lang="es-CO" sz="1200" i="1">
                <a:latin typeface="Times New Roman" panose="02020603050405020304" pitchFamily="18" charset="0"/>
              </a:rPr>
              <a:t> será consignada en el acta</a:t>
            </a:r>
            <a:endParaRPr lang="es-CO" sz="1200"/>
          </a:p>
        </p:txBody>
      </p:sp>
      <p:sp>
        <p:nvSpPr>
          <p:cNvPr id="12315" name="AutoShape 27"/>
          <p:cNvSpPr>
            <a:spLocks noChangeArrowheads="1"/>
          </p:cNvSpPr>
          <p:nvPr/>
        </p:nvSpPr>
        <p:spPr bwMode="auto">
          <a:xfrm>
            <a:off x="6353175" y="5338763"/>
            <a:ext cx="1762125" cy="800100"/>
          </a:xfrm>
          <a:prstGeom prst="flowChartPunchedTape">
            <a:avLst/>
          </a:prstGeom>
          <a:solidFill>
            <a:srgbClr val="FFFFFF"/>
          </a:solidFill>
          <a:ln w="63500" cmpd="thickThin">
            <a:solidFill>
              <a:srgbClr val="8064A2"/>
            </a:solidFill>
            <a:miter lim="800000"/>
            <a:headEnd/>
            <a:tailEnd/>
          </a:ln>
          <a:effectLst>
            <a:prstShdw prst="shdw12">
              <a:srgbClr val="868686">
                <a:alpha val="50000"/>
              </a:srgbClr>
            </a:prstShdw>
          </a:effec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CO" sz="1200">
                <a:latin typeface="Times New Roman" panose="02020603050405020304" pitchFamily="18" charset="0"/>
              </a:rPr>
              <a:t>Si es positiva en el registro escolar</a:t>
            </a:r>
            <a:endParaRPr lang="es-CO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2417</Words>
  <Application>Microsoft Office PowerPoint</Application>
  <PresentationFormat>Presentación en pantalla (4:3)</PresentationFormat>
  <Paragraphs>299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ART.8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CARLOS</cp:lastModifiedBy>
  <cp:revision>18</cp:revision>
  <dcterms:created xsi:type="dcterms:W3CDTF">2009-04-26T20:26:34Z</dcterms:created>
  <dcterms:modified xsi:type="dcterms:W3CDTF">2014-02-22T11:01:11Z</dcterms:modified>
</cp:coreProperties>
</file>