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616" r:id="rId2"/>
    <p:sldId id="459" r:id="rId3"/>
    <p:sldId id="620" r:id="rId4"/>
    <p:sldId id="494" r:id="rId5"/>
    <p:sldId id="495" r:id="rId6"/>
    <p:sldId id="649" r:id="rId7"/>
    <p:sldId id="644" r:id="rId8"/>
    <p:sldId id="496" r:id="rId9"/>
    <p:sldId id="497" r:id="rId10"/>
    <p:sldId id="519" r:id="rId11"/>
    <p:sldId id="619" r:id="rId12"/>
    <p:sldId id="606" r:id="rId13"/>
    <p:sldId id="643" r:id="rId14"/>
    <p:sldId id="650" r:id="rId15"/>
    <p:sldId id="493" r:id="rId16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493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69DDA-88C6-4384-BBBC-3D6B6747AABA}" type="datetimeFigureOut">
              <a:rPr lang="es-CO" smtClean="0"/>
              <a:pPr/>
              <a:t>17/02/2014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B03E-4E4B-410A-A363-EE5E67DD675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14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/>
          <a:lstStyle/>
          <a:p>
            <a:fld id="{07E9ACA8-C5DF-4FFF-8F4F-5A7630B8FE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6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63433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83269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 userDrawn="1"/>
        </p:nvGrpSpPr>
        <p:grpSpPr>
          <a:xfrm>
            <a:off x="428596" y="142852"/>
            <a:ext cx="8429684" cy="714380"/>
            <a:chOff x="428596" y="142852"/>
            <a:chExt cx="8429684" cy="714380"/>
          </a:xfrm>
        </p:grpSpPr>
        <p:pic>
          <p:nvPicPr>
            <p:cNvPr id="8" name="Picture 2" descr="LOGOS_MEN_Y_PROSPERIDAD_PROCESS_-01_j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2387" y="142852"/>
              <a:ext cx="3995893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LOGO ICFES MEJOR SABER leg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243408"/>
              <a:ext cx="1533746" cy="547967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lIns="64291" tIns="32146" rIns="64291" bIns="32146"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17/02/2014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608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264C-D5E8-4EBE-86E0-993B86282D4B}" type="datetimeFigureOut">
              <a:rPr lang="es-CO" smtClean="0"/>
              <a:pPr/>
              <a:t>17/02/2014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5C38-A5EF-4D7B-A879-36CBD67A329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6 Grupo"/>
          <p:cNvGrpSpPr/>
          <p:nvPr/>
        </p:nvGrpSpPr>
        <p:grpSpPr>
          <a:xfrm>
            <a:off x="428596" y="142852"/>
            <a:ext cx="8429684" cy="714380"/>
            <a:chOff x="428596" y="142852"/>
            <a:chExt cx="8429684" cy="714380"/>
          </a:xfrm>
        </p:grpSpPr>
        <p:pic>
          <p:nvPicPr>
            <p:cNvPr id="8" name="Picture 2" descr="LOGOS_MEN_Y_PROSPERIDAD_PROCESS_-01_j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62387" y="142852"/>
              <a:ext cx="3995893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LOGO ICFES MEJOR SABER legis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596" y="243408"/>
              <a:ext cx="1533746" cy="54796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628800"/>
            <a:ext cx="7560840" cy="390875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Alineación del examen</a:t>
            </a:r>
          </a:p>
          <a:p>
            <a:pPr algn="ctr"/>
            <a:r>
              <a:rPr lang="es-CO" sz="4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SABER 11°</a:t>
            </a:r>
          </a:p>
          <a:p>
            <a:pPr algn="ctr"/>
            <a:endParaRPr lang="es-CO" sz="4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CO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CO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CO" sz="3200" b="1" dirty="0" smtClean="0">
                <a:latin typeface="Calibri" pitchFamily="34" charset="0"/>
                <a:cs typeface="Calibri" pitchFamily="34" charset="0"/>
              </a:rPr>
              <a:t>Bogotá, D. C., febrero 11 – 12 de 2014</a:t>
            </a:r>
            <a:endParaRPr lang="es-CO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1"/>
          <p:cNvSpPr>
            <a:spLocks noChangeArrowheads="1"/>
          </p:cNvSpPr>
          <p:nvPr/>
        </p:nvSpPr>
        <p:spPr bwMode="auto">
          <a:xfrm>
            <a:off x="683567" y="1986972"/>
            <a:ext cx="7737101" cy="335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lvl="0" indent="-457200">
              <a:buSzPct val="80000"/>
              <a:buFont typeface="Wingdings" panose="05000000000000000000" pitchFamily="2" charset="2"/>
              <a:buChar char="§"/>
            </a:pPr>
            <a:r>
              <a:rPr lang="es-CO" sz="2800" dirty="0" smtClean="0"/>
              <a:t>Puntaje </a:t>
            </a:r>
            <a:r>
              <a:rPr lang="es-CO" sz="2800" dirty="0"/>
              <a:t>promedio en cada </a:t>
            </a:r>
            <a:r>
              <a:rPr lang="es-CO" sz="2800" dirty="0" smtClean="0"/>
              <a:t>prueba.</a:t>
            </a:r>
          </a:p>
          <a:p>
            <a:pPr marL="457200" lvl="0" indent="-457200">
              <a:buSzPct val="80000"/>
              <a:buFont typeface="Wingdings" panose="05000000000000000000" pitchFamily="2" charset="2"/>
              <a:buChar char="§"/>
            </a:pPr>
            <a:endParaRPr lang="es-CO" sz="2000" dirty="0"/>
          </a:p>
          <a:p>
            <a:pPr marL="457200" lvl="0" indent="-457200">
              <a:buSzPct val="80000"/>
              <a:buFont typeface="Wingdings" panose="05000000000000000000" pitchFamily="2" charset="2"/>
              <a:buChar char="§"/>
            </a:pPr>
            <a:r>
              <a:rPr lang="es-CO" sz="2800" dirty="0" smtClean="0"/>
              <a:t>Porcentaje de estudiantes por niveles </a:t>
            </a:r>
            <a:r>
              <a:rPr lang="es-CO" sz="2800" dirty="0"/>
              <a:t>de desempeño. En 2014 únicamente para la prueba de Inglés. A partir del segundo semestre de </a:t>
            </a:r>
            <a:r>
              <a:rPr lang="es-CO" sz="2800" dirty="0" smtClean="0"/>
              <a:t>2015 para todas </a:t>
            </a:r>
            <a:r>
              <a:rPr lang="es-CO" sz="2800" dirty="0"/>
              <a:t>las </a:t>
            </a:r>
            <a:r>
              <a:rPr lang="es-CO" sz="2800" dirty="0" smtClean="0"/>
              <a:t>pruebas</a:t>
            </a:r>
            <a:r>
              <a:rPr lang="es-CO" sz="2800" dirty="0"/>
              <a:t>.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endParaRPr lang="es-CO" sz="2000" dirty="0" smtClean="0"/>
          </a:p>
          <a:p>
            <a:pPr marL="457200" indent="-457200">
              <a:buSzPct val="80000"/>
              <a:buFont typeface="Wingdings" panose="05000000000000000000" pitchFamily="2" charset="2"/>
              <a:buChar char="§"/>
            </a:pPr>
            <a:r>
              <a:rPr lang="es-CO" sz="2800" dirty="0" smtClean="0"/>
              <a:t>Clasificación </a:t>
            </a:r>
            <a:r>
              <a:rPr lang="es-CO" sz="2800" dirty="0"/>
              <a:t>según categoría de rendimiento.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986841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5. Resultados por colegio</a:t>
            </a:r>
            <a:endParaRPr lang="es-CO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5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132856"/>
            <a:ext cx="7848675" cy="1800200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165100" indent="0" algn="ctr">
              <a:spcBef>
                <a:spcPts val="0"/>
              </a:spcBef>
              <a:buSzPct val="100000"/>
              <a:buNone/>
            </a:pPr>
            <a:r>
              <a:rPr lang="es-CO" sz="4800" b="1" dirty="0" smtClean="0">
                <a:solidFill>
                  <a:srgbClr val="002060"/>
                </a:solidFill>
              </a:rPr>
              <a:t>Cronograma de la aplicación del 3 de agosto de 2014</a:t>
            </a:r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3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63311"/>
              </p:ext>
            </p:extLst>
          </p:nvPr>
        </p:nvGraphicFramePr>
        <p:xfrm>
          <a:off x="395536" y="908720"/>
          <a:ext cx="8424936" cy="5690595"/>
        </p:xfrm>
        <a:graphic>
          <a:graphicData uri="http://schemas.openxmlformats.org/drawingml/2006/table">
            <a:tbl>
              <a:tblPr/>
              <a:tblGrid>
                <a:gridCol w="5328592"/>
                <a:gridCol w="3096344"/>
              </a:tblGrid>
              <a:tr h="249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Descripción del </a:t>
                      </a:r>
                      <a:r>
                        <a:rPr lang="es-CO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proceso</a:t>
                      </a:r>
                      <a:endParaRPr lang="es-CO" sz="20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Fecha</a:t>
                      </a:r>
                      <a:endParaRPr lang="es-CO" sz="20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6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Límite para la actualización de información en el Directorio Único de Establecimientos (DUE) y en el Sistema de Matrícula del Ministerio de Educación Nacional por parte de las instituciones educativas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28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febrero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Recaudo ordinario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 al 28 de abril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Registro ordinario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 al 29 de abril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Recaudo extraordinario 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Del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2 al 7 de mayo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Registro extraordinario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al 9 de mayo 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Período para verificar datos de inscripción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 de abril al 9 de mayo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Límite para solicitar cambio del municipio de </a:t>
                      </a: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aplicación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 corrección de datos de identificación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9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mayo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Publicación de citaciones</a:t>
                      </a:r>
                      <a:endParaRPr lang="es-CO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18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julio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Aplicación de examen</a:t>
                      </a:r>
                      <a:endParaRPr lang="es-CO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3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agosto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Publicación de resultados individuales</a:t>
                      </a:r>
                      <a:endParaRPr lang="es-CO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10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octubre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Publicación de resultados institucionales agregados </a:t>
                      </a:r>
                      <a:endParaRPr lang="es-CO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17 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octubre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Plazo para interponer reclamos sobre resultados individuales</a:t>
                      </a:r>
                      <a:endParaRPr lang="es-CO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24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 de octubre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Clasificación de planteles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</a:t>
                      </a:r>
                      <a:r>
                        <a:rPr lang="es-CO" sz="15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 de noviembre de 2014</a:t>
                      </a:r>
                      <a:endParaRPr lang="es-CO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952" marR="15952" marT="15952" marB="15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5951021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http://www.icfes.gov.co/examenes/saber-11o/segundo-semestre-2014/estudios-que-soportan-la-alineacion-del-examen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92088"/>
            <a:ext cx="3959695" cy="515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587727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/>
              <a:t>http://www.icfes.gov.co/examenes/saber-11o/segundo-semestre-2014/estudios-que-soportan-la-alineacion-del-examen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7801"/>
            <a:ext cx="4219413" cy="54954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7800"/>
            <a:ext cx="4222801" cy="54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25224" y="1843435"/>
            <a:ext cx="8493551" cy="3046984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¡Muchas gracias!</a:t>
            </a:r>
          </a:p>
          <a:p>
            <a:pPr algn="ctr"/>
            <a:endParaRPr lang="es-CO" sz="4800" b="1" dirty="0" smtClean="0">
              <a:solidFill>
                <a:srgbClr val="002060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algn="ctr"/>
            <a:endParaRPr lang="es-CO" sz="4800" b="1" dirty="0" smtClean="0">
              <a:solidFill>
                <a:srgbClr val="002060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algn="ctr"/>
            <a:r>
              <a:rPr lang="es-CO" sz="4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www.icfes.gov.co</a:t>
            </a:r>
            <a:endParaRPr lang="es-CO" sz="4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15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2524" y="2389859"/>
            <a:ext cx="8143932" cy="2191269"/>
          </a:xfrm>
        </p:spPr>
        <p:txBody>
          <a:bodyPr anchor="t">
            <a:normAutofit/>
          </a:bodyPr>
          <a:lstStyle/>
          <a:p>
            <a:r>
              <a:rPr lang="es-CO" sz="4800" b="1" dirty="0" smtClean="0">
                <a:solidFill>
                  <a:srgbClr val="002060"/>
                </a:solidFill>
              </a:rPr>
              <a:t>¿Qué va a cambiar en el examen SABER 11°?</a:t>
            </a:r>
            <a:endParaRPr lang="es-CO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74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58180" cy="4320480"/>
          </a:xfrm>
        </p:spPr>
        <p:txBody>
          <a:bodyPr>
            <a:noAutofit/>
          </a:bodyPr>
          <a:lstStyle/>
          <a:p>
            <a:pPr marL="514350" indent="-514350" algn="l">
              <a:buFont typeface="Wingdings" panose="05000000000000000000" pitchFamily="2" charset="2"/>
              <a:buChar char="§"/>
            </a:pPr>
            <a:r>
              <a:rPr lang="es-CO" dirty="0" smtClean="0"/>
              <a:t>A partir del 3 de agosto de 2014 se empezará a aplicar un examen de Estado SABER 11º que tendrá una nueva estructura.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620688"/>
            <a:ext cx="685804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1.  Estructura del examen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55498"/>
              </p:ext>
            </p:extLst>
          </p:nvPr>
        </p:nvGraphicFramePr>
        <p:xfrm>
          <a:off x="357158" y="1232505"/>
          <a:ext cx="8429684" cy="55748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2874"/>
                <a:gridCol w="3926810"/>
              </a:tblGrid>
              <a:tr h="352747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</a:rPr>
                        <a:t>Hasta el primer semestre de 2014</a:t>
                      </a:r>
                      <a:endParaRPr lang="es-CO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</a:rPr>
                        <a:t>A partir del segundo semestre de 2014</a:t>
                      </a:r>
                      <a:endParaRPr lang="es-CO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503590">
                <a:tc>
                  <a:txBody>
                    <a:bodyPr/>
                    <a:lstStyle/>
                    <a:p>
                      <a:pPr marL="342900" indent="-34290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dirty="0" smtClean="0"/>
                        <a:t>Un</a:t>
                      </a:r>
                      <a:r>
                        <a:rPr lang="es-CO" sz="1700" baseline="0" dirty="0" smtClean="0"/>
                        <a:t> </a:t>
                      </a:r>
                      <a:r>
                        <a:rPr lang="es-CO" sz="1700" b="1" baseline="0" dirty="0" smtClean="0"/>
                        <a:t>Núcleo Común</a:t>
                      </a:r>
                      <a:r>
                        <a:rPr lang="es-CO" sz="1700" b="0" baseline="0" dirty="0" smtClean="0"/>
                        <a:t>: o</a:t>
                      </a:r>
                      <a:r>
                        <a:rPr lang="es-CO" sz="1700" baseline="0" dirty="0" smtClean="0"/>
                        <a:t>cho pruebas, que todos deben presentar.</a:t>
                      </a:r>
                    </a:p>
                    <a:p>
                      <a:pPr marL="342900" indent="-34290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dirty="0" smtClean="0"/>
                        <a:t>Un </a:t>
                      </a:r>
                      <a:r>
                        <a:rPr lang="es-CO" sz="1700" b="1" dirty="0" smtClean="0"/>
                        <a:t>Componente Flexible</a:t>
                      </a:r>
                      <a:r>
                        <a:rPr lang="es-CO" sz="1700" dirty="0" smtClean="0"/>
                        <a:t>. Cada </a:t>
                      </a:r>
                      <a:r>
                        <a:rPr lang="es-CO" sz="1700" baseline="0" dirty="0" smtClean="0"/>
                        <a:t>persona selecciona o bien una prueba de profundización o una prueba interdisciplinar.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dirty="0" smtClean="0"/>
                        <a:t>Un </a:t>
                      </a:r>
                      <a:r>
                        <a:rPr lang="es-CO" sz="1700" b="1" dirty="0" smtClean="0"/>
                        <a:t>Núcleo Único</a:t>
                      </a:r>
                      <a:r>
                        <a:rPr lang="es-CO" sz="1700" b="0" dirty="0" smtClean="0"/>
                        <a:t>:</a:t>
                      </a:r>
                      <a:r>
                        <a:rPr lang="es-CO" sz="1700" b="0" baseline="0" dirty="0" smtClean="0"/>
                        <a:t> c</a:t>
                      </a:r>
                      <a:r>
                        <a:rPr lang="es-CO" sz="1700" dirty="0" smtClean="0"/>
                        <a:t>inco pruebas, que todos deben presentar.</a:t>
                      </a:r>
                      <a:endParaRPr lang="es-CO" sz="1700" b="0" dirty="0"/>
                    </a:p>
                  </a:txBody>
                  <a:tcPr/>
                </a:tc>
              </a:tr>
              <a:tr h="3626306">
                <a:tc>
                  <a:txBody>
                    <a:bodyPr/>
                    <a:lstStyle/>
                    <a:p>
                      <a:pPr lvl="0"/>
                      <a:r>
                        <a:rPr lang="es-CO" sz="1700" b="1" kern="1200" dirty="0" smtClean="0">
                          <a:effectLst/>
                        </a:rPr>
                        <a:t>Núcleo Común: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Lenguaje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Matemáticas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Biología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Física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Química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Ciencias Sociales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Filosofía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Inglés</a:t>
                      </a:r>
                    </a:p>
                    <a:p>
                      <a:pPr lvl="0"/>
                      <a:r>
                        <a:rPr lang="es-CO" sz="1700" b="1" kern="1200" dirty="0" smtClean="0">
                          <a:effectLst/>
                        </a:rPr>
                        <a:t>Componente Flexible: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Profundización en: Biología, Ciencias Sociales, Lenguaje</a:t>
                      </a:r>
                      <a:r>
                        <a:rPr lang="es-CO" sz="1700" kern="1200" baseline="0" dirty="0" smtClean="0">
                          <a:effectLst/>
                        </a:rPr>
                        <a:t> o</a:t>
                      </a:r>
                      <a:r>
                        <a:rPr lang="es-CO" sz="1700" kern="1200" dirty="0" smtClean="0">
                          <a:effectLst/>
                        </a:rPr>
                        <a:t> Matemáticas.</a:t>
                      </a:r>
                    </a:p>
                    <a:p>
                      <a:pPr marL="28575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Interdisciplinar en: Violencia y Sociedad o Medio Ambiente.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Lectura Crítica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Matemáticas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Ciencias Naturales</a:t>
                      </a:r>
                    </a:p>
                    <a:p>
                      <a:pPr marL="285750" lvl="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Sociales y Ciudadanas</a:t>
                      </a:r>
                    </a:p>
                    <a:p>
                      <a:pPr marL="285750" indent="-2857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s-CO" sz="1700" kern="1200" dirty="0" smtClean="0">
                          <a:effectLst/>
                        </a:rPr>
                        <a:t>Inglés</a:t>
                      </a:r>
                      <a:endParaRPr lang="es-CO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2285992"/>
            <a:ext cx="8096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§"/>
            </a:pPr>
            <a:r>
              <a:rPr lang="es-CO" sz="3200" dirty="0" smtClean="0"/>
              <a:t>Además de las </a:t>
            </a:r>
            <a:r>
              <a:rPr lang="es-CO" sz="3200" dirty="0"/>
              <a:t>preguntas de selección </a:t>
            </a:r>
            <a:r>
              <a:rPr lang="es-CO" sz="3200" dirty="0" smtClean="0"/>
              <a:t>múltiple, se incluirán </a:t>
            </a:r>
            <a:r>
              <a:rPr lang="es-CO" sz="3200" dirty="0"/>
              <a:t>preguntas abiertas</a:t>
            </a:r>
            <a:r>
              <a:rPr lang="es-CO" sz="3200" dirty="0" smtClean="0"/>
              <a:t>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43608" y="1052736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r>
              <a:rPr lang="es-CO" sz="3200" b="1" dirty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</a:t>
            </a:r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  Tipos y cantidad de preguntas</a:t>
            </a:r>
            <a:endParaRPr lang="es-CO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4624"/>
            <a:ext cx="5256584" cy="69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1268760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§"/>
            </a:pPr>
            <a:r>
              <a:rPr lang="es-CO" sz="2800" dirty="0" smtClean="0"/>
              <a:t>Habrá más preguntas por prueba. Esto permitirá </a:t>
            </a:r>
            <a:r>
              <a:rPr lang="es-MX" sz="2800" dirty="0" smtClean="0">
                <a:ea typeface="ＭＳ Ｐゴシック" pitchFamily="-108" charset="-128"/>
                <a:cs typeface="Calibri" pitchFamily="34" charset="0"/>
                <a:sym typeface="Wingdings" panose="05000000000000000000" pitchFamily="2" charset="2"/>
              </a:rPr>
              <a:t>establecer </a:t>
            </a:r>
            <a:r>
              <a:rPr lang="es-MX" sz="2800" dirty="0">
                <a:ea typeface="ＭＳ Ｐゴシック" pitchFamily="-108" charset="-128"/>
                <a:cs typeface="Calibri" pitchFamily="34" charset="0"/>
                <a:sym typeface="Wingdings" panose="05000000000000000000" pitchFamily="2" charset="2"/>
              </a:rPr>
              <a:t>con mayor precisión lo que saben y saben hacer los estudiantes</a:t>
            </a:r>
            <a:r>
              <a:rPr lang="es-MX" sz="2800" dirty="0" smtClean="0">
                <a:ea typeface="ＭＳ Ｐゴシック" pitchFamily="-108" charset="-128"/>
                <a:cs typeface="Calibri" pitchFamily="34" charset="0"/>
                <a:sym typeface="Wingdings" panose="05000000000000000000" pitchFamily="2" charset="2"/>
              </a:rPr>
              <a:t>.</a:t>
            </a:r>
            <a:endParaRPr lang="es-CO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976958"/>
            <a:ext cx="685804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41496"/>
              </p:ext>
            </p:extLst>
          </p:nvPr>
        </p:nvGraphicFramePr>
        <p:xfrm>
          <a:off x="956648" y="2924944"/>
          <a:ext cx="7344816" cy="3108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13952"/>
                <a:gridCol w="3430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solidFill>
                            <a:schemeClr val="tx1"/>
                          </a:solidFill>
                        </a:rPr>
                        <a:t>Pruebas</a:t>
                      </a:r>
                      <a:endParaRPr lang="es-CO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solidFill>
                            <a:schemeClr val="tx1"/>
                          </a:solidFill>
                        </a:rPr>
                        <a:t>Preguntas por prueba</a:t>
                      </a:r>
                      <a:endParaRPr lang="es-CO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Lectura Crítica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36</a:t>
                      </a:r>
                      <a:endParaRPr lang="es-C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Matemáticas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45</a:t>
                      </a:r>
                      <a:endParaRPr lang="es-C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Sociales y Ciudadanas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45</a:t>
                      </a:r>
                      <a:endParaRPr lang="es-C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Ciencias Naturales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55</a:t>
                      </a:r>
                      <a:endParaRPr lang="es-CO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Inglés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45</a:t>
                      </a:r>
                      <a:endParaRPr lang="es-CO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2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908720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3.  Aplicación</a:t>
            </a:r>
            <a:endParaRPr lang="es-CO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1988840"/>
            <a:ext cx="7920880" cy="181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algn="l" defTabSz="457177">
              <a:buSzPct val="100000"/>
            </a:pPr>
            <a:r>
              <a:rPr lang="es-MX" sz="2800" dirty="0" smtClean="0">
                <a:solidFill>
                  <a:schemeClr val="tx1"/>
                </a:solidFill>
                <a:ea typeface="ＭＳ Ｐゴシック" pitchFamily="-108" charset="-128"/>
                <a:cs typeface="Calibri" pitchFamily="34" charset="0"/>
              </a:rPr>
              <a:t>No habrá cambios:</a:t>
            </a:r>
          </a:p>
          <a:p>
            <a:pPr algn="l" defTabSz="457177">
              <a:buSzPct val="100000"/>
            </a:pPr>
            <a:endParaRPr lang="es-MX" sz="2800" dirty="0">
              <a:ea typeface="ＭＳ Ｐゴシック" pitchFamily="-108" charset="-128"/>
              <a:cs typeface="Calibri" pitchFamily="34" charset="0"/>
            </a:endParaRPr>
          </a:p>
          <a:p>
            <a:pPr marL="514350" indent="-514350" defTabSz="457177">
              <a:buSzPct val="80000"/>
              <a:buFont typeface="Wingdings" panose="05000000000000000000" pitchFamily="2" charset="2"/>
              <a:buChar char="§"/>
            </a:pPr>
            <a:r>
              <a:rPr lang="es-CO" sz="2800" dirty="0" smtClean="0"/>
              <a:t>Aplicación durante un </a:t>
            </a:r>
            <a:r>
              <a:rPr lang="es-CO" sz="2800" dirty="0"/>
              <a:t>día, </a:t>
            </a:r>
            <a:r>
              <a:rPr lang="es-CO" sz="2800" dirty="0" smtClean="0"/>
              <a:t>dividida en </a:t>
            </a:r>
            <a:r>
              <a:rPr lang="es-CO" sz="2800" dirty="0"/>
              <a:t>dos sesiones de cuatro horas y media cada una.</a:t>
            </a:r>
            <a:endParaRPr lang="es-MX" sz="2800" dirty="0" smtClean="0">
              <a:solidFill>
                <a:schemeClr val="tx1"/>
              </a:solidFill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908720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r>
              <a:rPr lang="es-CO" sz="3200" b="1" dirty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4</a:t>
            </a:r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  Resultados individuales</a:t>
            </a:r>
            <a:endParaRPr lang="es-CO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1556792"/>
            <a:ext cx="8050269" cy="513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/>
              <a:t>Puntajes </a:t>
            </a:r>
            <a:r>
              <a:rPr lang="es-CO" sz="2400" dirty="0"/>
              <a:t>en cada una de las cinco </a:t>
            </a:r>
            <a:r>
              <a:rPr lang="es-CO" sz="2400" dirty="0" smtClean="0"/>
              <a:t>pruebas.</a:t>
            </a:r>
            <a:endParaRPr lang="es-CO" sz="2400" dirty="0"/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/>
              <a:t>Puntaje </a:t>
            </a:r>
            <a:r>
              <a:rPr lang="es-CO" sz="2400" dirty="0"/>
              <a:t>en </a:t>
            </a:r>
            <a:r>
              <a:rPr lang="es-CO" sz="2400" dirty="0" smtClean="0"/>
              <a:t>la sub-prueba </a:t>
            </a:r>
            <a:r>
              <a:rPr lang="es-CO" sz="2400" dirty="0"/>
              <a:t>de Razonamiento </a:t>
            </a:r>
            <a:r>
              <a:rPr lang="es-CO" sz="2400" dirty="0" smtClean="0"/>
              <a:t>Cuantitativo, que </a:t>
            </a:r>
            <a:r>
              <a:rPr lang="es-CO" sz="2400" dirty="0"/>
              <a:t>forma parte de la prueba de </a:t>
            </a:r>
            <a:r>
              <a:rPr lang="es-CO" sz="2400" dirty="0" smtClean="0"/>
              <a:t>Matemáticas.</a:t>
            </a:r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/>
              <a:t>Puntaje en la sub-prueba de </a:t>
            </a:r>
            <a:r>
              <a:rPr lang="es-CO" sz="2400" dirty="0"/>
              <a:t>Competencias </a:t>
            </a:r>
            <a:r>
              <a:rPr lang="es-CO" sz="2400" dirty="0" smtClean="0"/>
              <a:t>Ciudadanas, que </a:t>
            </a:r>
            <a:r>
              <a:rPr lang="es-CO" sz="2400" dirty="0"/>
              <a:t>forma parte de la prueba de Sociales y </a:t>
            </a:r>
            <a:r>
              <a:rPr lang="es-CO" sz="2400" dirty="0" smtClean="0"/>
              <a:t>Ciudadanas.</a:t>
            </a:r>
            <a:endParaRPr lang="es-CO" sz="2400" dirty="0"/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/>
              <a:t>Ubicación en </a:t>
            </a:r>
            <a:r>
              <a:rPr lang="es-CO" sz="2400" dirty="0" err="1"/>
              <a:t>deciles</a:t>
            </a:r>
            <a:r>
              <a:rPr lang="es-CO" sz="2400" dirty="0"/>
              <a:t> para cada una de las cinco </a:t>
            </a:r>
            <a:r>
              <a:rPr lang="es-CO" sz="2400" dirty="0" smtClean="0"/>
              <a:t>pruebas y las dos sub-pruebas.</a:t>
            </a:r>
            <a:endParaRPr lang="es-CO" sz="2400" dirty="0"/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/>
              <a:t>Puntaje </a:t>
            </a:r>
            <a:r>
              <a:rPr lang="es-CO" sz="2400" dirty="0" smtClean="0"/>
              <a:t>global.</a:t>
            </a:r>
            <a:endParaRPr lang="es-CO" sz="2400" dirty="0"/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/>
              <a:t>Nivel de desempeño. En 2014 únicamente para la prueba de Inglés. A partir del segundo semestre de 2015, para </a:t>
            </a:r>
            <a:r>
              <a:rPr lang="es-CO" sz="2400" dirty="0" smtClean="0"/>
              <a:t>todas las </a:t>
            </a:r>
            <a:r>
              <a:rPr lang="es-CO" sz="2400" dirty="0"/>
              <a:t>pruebas.</a:t>
            </a:r>
          </a:p>
          <a:p>
            <a:pPr marL="457200" lvl="0" indent="-457200"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/>
              <a:t>Puesto en </a:t>
            </a:r>
            <a:r>
              <a:rPr lang="es-CO" sz="2400" dirty="0" err="1" smtClean="0"/>
              <a:t>mililes</a:t>
            </a:r>
            <a:r>
              <a:rPr lang="es-CO" sz="2400" dirty="0" smtClean="0"/>
              <a:t>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6724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EVA PLANTILLA ICFES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NUEVA PLANTILLA ICFES (2)</Template>
  <TotalTime>5292</TotalTime>
  <Words>572</Words>
  <Application>Microsoft Office PowerPoint</Application>
  <PresentationFormat>Carta (216 x 279 mm)</PresentationFormat>
  <Paragraphs>101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Gill Sans</vt:lpstr>
      <vt:lpstr>Times New Roman</vt:lpstr>
      <vt:lpstr>Wingdings</vt:lpstr>
      <vt:lpstr>NUEVA PLANTILLA ICFES (2)</vt:lpstr>
      <vt:lpstr>Presentación de PowerPoint</vt:lpstr>
      <vt:lpstr>¿Qué va a cambiar en el examen SABER 11°?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 Fernandes</dc:creator>
  <cp:lastModifiedBy>CARLOS</cp:lastModifiedBy>
  <cp:revision>516</cp:revision>
  <dcterms:created xsi:type="dcterms:W3CDTF">2012-11-29T22:01:29Z</dcterms:created>
  <dcterms:modified xsi:type="dcterms:W3CDTF">2014-02-17T10:50:35Z</dcterms:modified>
</cp:coreProperties>
</file>