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61" r:id="rId14"/>
    <p:sldId id="270" r:id="rId15"/>
    <p:sldId id="271" r:id="rId16"/>
    <p:sldId id="272" r:id="rId17"/>
    <p:sldId id="26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3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8/20/2014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61280" y="3346034"/>
            <a:ext cx="8574622" cy="2616199"/>
          </a:xfrm>
        </p:spPr>
        <p:txBody>
          <a:bodyPr>
            <a:normAutofit fontScale="90000"/>
          </a:bodyPr>
          <a:lstStyle/>
          <a:p>
            <a:pPr algn="ctr"/>
            <a:r>
              <a:rPr lang="es-ES" dirty="0"/>
              <a:t/>
            </a:r>
            <a:br>
              <a:rPr lang="es-ES" dirty="0"/>
            </a:br>
            <a:r>
              <a:rPr lang="es-ES" sz="4400" b="1" dirty="0"/>
              <a:t>CONSEJO TÉCNICO DE LA CONTADURÍA </a:t>
            </a:r>
            <a:r>
              <a:rPr lang="es-ES" sz="4400" b="1" dirty="0" smtClean="0"/>
              <a:t>PÚBLICA</a:t>
            </a:r>
            <a:br>
              <a:rPr lang="es-ES" sz="4400" b="1" dirty="0" smtClean="0"/>
            </a:br>
            <a:r>
              <a:rPr lang="es-ES" sz="4400" dirty="0"/>
              <a:t/>
            </a:r>
            <a:br>
              <a:rPr lang="es-ES" sz="4400" dirty="0"/>
            </a:br>
            <a:r>
              <a:rPr lang="es-ES" sz="3100" b="1" dirty="0"/>
              <a:t>PRONUNCIAMIENTO 7</a:t>
            </a:r>
            <a:r>
              <a:rPr lang="es-ES" sz="4400" dirty="0"/>
              <a:t/>
            </a:r>
            <a:br>
              <a:rPr lang="es-ES" sz="4400" dirty="0"/>
            </a:br>
            <a:r>
              <a:rPr lang="es-ES" sz="2700" b="1" dirty="0"/>
              <a:t>PRONUNCIAMIENTO SOBRE REVISORÍA FISCAL</a:t>
            </a:r>
            <a:r>
              <a:rPr lang="es-ES" dirty="0"/>
              <a:t/>
            </a:r>
            <a:br>
              <a:rPr lang="es-ES" dirty="0"/>
            </a:br>
            <a:r>
              <a:rPr lang="es-ES" dirty="0"/>
              <a:t/>
            </a:r>
            <a:br>
              <a:rPr lang="es-ES" dirty="0"/>
            </a:br>
            <a:endParaRPr lang="es-ES" dirty="0"/>
          </a:p>
        </p:txBody>
      </p:sp>
      <p:sp>
        <p:nvSpPr>
          <p:cNvPr id="3" name="Subtítulo 2"/>
          <p:cNvSpPr>
            <a:spLocks noGrp="1"/>
          </p:cNvSpPr>
          <p:nvPr>
            <p:ph type="subTitle" idx="1"/>
          </p:nvPr>
        </p:nvSpPr>
        <p:spPr>
          <a:xfrm>
            <a:off x="4154769" y="4478411"/>
            <a:ext cx="6987645" cy="1388534"/>
          </a:xfrm>
        </p:spPr>
        <p:txBody>
          <a:bodyPr>
            <a:normAutofit fontScale="85000" lnSpcReduction="20000"/>
          </a:bodyPr>
          <a:lstStyle/>
          <a:p>
            <a:pPr algn="ctr"/>
            <a:r>
              <a:rPr lang="es-ES" b="1" dirty="0"/>
              <a:t>República de Colombia</a:t>
            </a:r>
            <a:r>
              <a:rPr lang="es-ES" dirty="0"/>
              <a:t/>
            </a:r>
            <a:br>
              <a:rPr lang="es-ES" dirty="0"/>
            </a:br>
            <a:r>
              <a:rPr lang="es-ES" b="1" dirty="0"/>
              <a:t>Ministerio de Educación </a:t>
            </a:r>
            <a:r>
              <a:rPr lang="es-ES" b="1" dirty="0" smtClean="0"/>
              <a:t>Nacional</a:t>
            </a:r>
            <a:endParaRPr lang="es-ES" b="1" dirty="0"/>
          </a:p>
          <a:p>
            <a:pPr algn="ctr"/>
            <a:endParaRPr lang="es-ES" b="1" dirty="0" smtClean="0"/>
          </a:p>
          <a:p>
            <a:pPr algn="ctr"/>
            <a:r>
              <a:rPr lang="es-ES" sz="3000" b="1" dirty="0" smtClean="0"/>
              <a:t>C.P.  Carlos Hidalgo Bolaños</a:t>
            </a:r>
            <a:endParaRPr lang="es-ES" sz="3000" dirty="0"/>
          </a:p>
        </p:txBody>
      </p:sp>
      <p:pic>
        <p:nvPicPr>
          <p:cNvPr id="1026"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770" y="151254"/>
            <a:ext cx="3823998" cy="14062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undonets.com/images/escudo-nacional-de-colombia-alternativo.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988" l="0" r="98333"/>
                    </a14:imgEffect>
                  </a14:imgLayer>
                </a14:imgProps>
              </a:ext>
              <a:ext uri="{28A0092B-C50C-407E-A947-70E740481C1C}">
                <a14:useLocalDpi xmlns:a14="http://schemas.microsoft.com/office/drawing/2010/main" val="0"/>
              </a:ext>
            </a:extLst>
          </a:blip>
          <a:srcRect/>
          <a:stretch>
            <a:fillRect/>
          </a:stretch>
        </p:blipFill>
        <p:spPr bwMode="auto">
          <a:xfrm>
            <a:off x="10440538" y="324119"/>
            <a:ext cx="984989" cy="106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08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25253" y="1807190"/>
            <a:ext cx="10018713" cy="4934804"/>
          </a:xfrm>
        </p:spPr>
        <p:txBody>
          <a:bodyPr>
            <a:normAutofit/>
          </a:bodyPr>
          <a:lstStyle/>
          <a:p>
            <a:pPr algn="just"/>
            <a:r>
              <a:rPr lang="es-ES" dirty="0"/>
              <a:t>El estudio fue realizado por un comité de las organizaciones patrocinadoras conformado por cinco organismos de gran prestigio profesional y empresarial en el ámbito mundial, que integraron la llamada </a:t>
            </a:r>
            <a:r>
              <a:rPr lang="es-ES" dirty="0" err="1" smtClean="0"/>
              <a:t>Comision</a:t>
            </a:r>
            <a:r>
              <a:rPr lang="es-ES" dirty="0" smtClean="0"/>
              <a:t> </a:t>
            </a:r>
            <a:r>
              <a:rPr lang="es-ES" dirty="0" err="1"/>
              <a:t>Treadway</a:t>
            </a:r>
            <a:r>
              <a:rPr lang="es-ES" dirty="0"/>
              <a:t>, también identificada como Comité de Organizaciones Patrocinadoras (</a:t>
            </a:r>
            <a:r>
              <a:rPr lang="es-ES" dirty="0" err="1"/>
              <a:t>Committee</a:t>
            </a:r>
            <a:r>
              <a:rPr lang="es-ES" dirty="0"/>
              <a:t> of </a:t>
            </a:r>
            <a:r>
              <a:rPr lang="es-ES" dirty="0" err="1"/>
              <a:t>Sponsoring</a:t>
            </a:r>
            <a:r>
              <a:rPr lang="es-ES" dirty="0"/>
              <a:t> </a:t>
            </a:r>
            <a:r>
              <a:rPr lang="es-ES" dirty="0" err="1"/>
              <a:t>Organizations</a:t>
            </a:r>
            <a:r>
              <a:rPr lang="es-ES" dirty="0"/>
              <a:t>), y por sus iniciales en inglés COSO.</a:t>
            </a:r>
          </a:p>
          <a:p>
            <a:pPr algn="just"/>
            <a:r>
              <a:rPr lang="es-ES" dirty="0"/>
              <a:t>Los organismos que integran COSO son: El Instituto Americano de Contadores Públicos Certificados (AICPA), La Asociación Americana de Contabilidad (AAA), El Instituto de Auditores Internos (IIA), El Instituto de Ejecutivos de Finanzas (FEI) y el Instituto de Contadores Gerenciales (IMA). La firma </a:t>
            </a:r>
            <a:r>
              <a:rPr lang="es-ES" dirty="0" err="1"/>
              <a:t>Coopers</a:t>
            </a:r>
            <a:r>
              <a:rPr lang="es-ES" dirty="0"/>
              <a:t> &amp; </a:t>
            </a:r>
            <a:r>
              <a:rPr lang="es-ES" dirty="0" err="1"/>
              <a:t>Lybrand</a:t>
            </a:r>
            <a:r>
              <a:rPr lang="es-ES" dirty="0"/>
              <a:t> dirigió el estudio y preparó el informe.</a:t>
            </a:r>
          </a:p>
          <a:p>
            <a:pPr algn="just"/>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451" y="250829"/>
            <a:ext cx="9792515"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3061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0" y="1547883"/>
            <a:ext cx="10018713" cy="4880213"/>
          </a:xfrm>
        </p:spPr>
        <p:txBody>
          <a:bodyPr>
            <a:normAutofit/>
          </a:bodyPr>
          <a:lstStyle/>
          <a:p>
            <a:pPr algn="just"/>
            <a:r>
              <a:rPr lang="es-ES" dirty="0"/>
              <a:t>La dedicación, el rigor metodológico y el tiempo invertido por COSO en el estudio, tuvo como propósito fundamental conseguir un entendimiento más generalizado de parte de todos los interesados en la administración de las empresas acerca de lo que significa el control interno.</a:t>
            </a:r>
          </a:p>
          <a:p>
            <a:pPr algn="just"/>
            <a:r>
              <a:rPr lang="es-ES" dirty="0"/>
              <a:t>El Consejo Técnico de la Contaduría Pública considera que ha escogido el camino apropiado para determinar el alcance y enfoque del trabajo del revisor fiscal, al armonizarlo con la noción de fiscalización consignada en la nueva Constitución Política de Colombia la cual en su artículo 267 asigna a la Contraloría General de la República la función pública del control fiscal, la cual debe ser ejercida en forma posterior y selectiva e incluir el ejercicio de un control financiero, de gestión y de resultados, fundado en la eficiencia, la economía, la equidad y la valoración de los costos ambientales.</a:t>
            </a:r>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337" y="237182"/>
            <a:ext cx="9792515"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62013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0" y="1848134"/>
            <a:ext cx="10018713" cy="4620906"/>
          </a:xfrm>
        </p:spPr>
        <p:txBody>
          <a:bodyPr>
            <a:normAutofit lnSpcReduction="10000"/>
          </a:bodyPr>
          <a:lstStyle/>
          <a:p>
            <a:pPr algn="just"/>
            <a:r>
              <a:rPr lang="es-ES" dirty="0"/>
              <a:t>La Ley 42 de 1993, en desarrollo del artículo 267 de la Constitución Nacional, en el Capítulo I del Título I establece los principios, sistemas y procedimientos técnicos en los siguientes términos, que consideramos conveniente transcribir como complementarios por estar en armonía con el presente pronunciamiento.</a:t>
            </a:r>
          </a:p>
          <a:p>
            <a:pPr algn="just"/>
            <a:r>
              <a:rPr lang="es-ES" b="1" dirty="0"/>
              <a:t>Artículo 9.- </a:t>
            </a:r>
            <a:r>
              <a:rPr lang="es-ES" dirty="0"/>
              <a:t>Para el ejercicio del control fiscal se podrán aplicar sistemas de control como el financiero, de legalidad, de gestión, de resultados, la revisión de cuentas y la evaluación del control interno, de acuerdo con lo previsto en los artículos siguientes.</a:t>
            </a:r>
          </a:p>
          <a:p>
            <a:pPr algn="just"/>
            <a:r>
              <a:rPr lang="es-ES" b="1" dirty="0"/>
              <a:t>Parágrafo.- </a:t>
            </a:r>
            <a:r>
              <a:rPr lang="es-ES" dirty="0"/>
              <a:t>Otros sistemas de control, que impliquen mayor tecnología, eficiencia y seguridad, podrán ser adoptados por la Contraloría General de la República, mediante reglamento especial.</a:t>
            </a:r>
          </a:p>
          <a:p>
            <a:pPr algn="just"/>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508" y="109182"/>
            <a:ext cx="9792515"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929278"/>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02674" y="1622946"/>
            <a:ext cx="10018713" cy="5235054"/>
          </a:xfrm>
        </p:spPr>
        <p:txBody>
          <a:bodyPr>
            <a:normAutofit/>
          </a:bodyPr>
          <a:lstStyle/>
          <a:p>
            <a:pPr algn="just"/>
            <a:r>
              <a:rPr lang="es-ES" b="1" dirty="0"/>
              <a:t>Artículo 10</a:t>
            </a:r>
            <a:r>
              <a:rPr lang="es-ES" dirty="0"/>
              <a:t>.- El control financiero es el examen que se realiza, con base en las normas de auditoría de aceptación general, para establecer si los estados financieros de una entidad reflejan razonablemente su situación financiera, el resultado de sus operaciones y los cambios en su situación financiera, comprobando que en la elaboración de los mismos y en las transacciones y operaciones que los originaron, se observaron y cumplieron las normas prescritas por las autoridades competentes y los principios de contabilidad universalmente aceptados o prescitos por el contador general.</a:t>
            </a:r>
          </a:p>
          <a:p>
            <a:pPr algn="just"/>
            <a:r>
              <a:rPr lang="es-ES" b="1" dirty="0"/>
              <a:t>Artículo 11</a:t>
            </a:r>
            <a:r>
              <a:rPr lang="es-ES" dirty="0"/>
              <a:t>.- El control de legalidad es la comprobación que se hace de las operaciones financieras, administrativas, económicas y de otra índole de una entidad para establecer que se hayan realizado conforme a las normas que le son aplicables.</a:t>
            </a:r>
          </a:p>
          <a:p>
            <a:pPr algn="just"/>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72" y="114352"/>
            <a:ext cx="9792515"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094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66196" y="1561531"/>
            <a:ext cx="10018713" cy="5296469"/>
          </a:xfrm>
        </p:spPr>
        <p:txBody>
          <a:bodyPr>
            <a:normAutofit fontScale="92500"/>
          </a:bodyPr>
          <a:lstStyle/>
          <a:p>
            <a:pPr algn="just"/>
            <a:r>
              <a:rPr lang="es-ES" b="1" dirty="0"/>
              <a:t>Artículo 12</a:t>
            </a:r>
            <a:r>
              <a:rPr lang="es-ES" dirty="0"/>
              <a:t>.- El control de gestión es el examen de la eficiencia y eficacia de las entidades en la administración de los recursos públicos, determinada mediante la evaluación de sus procesos administrativos, la utilización de indicadores de rentabilidad pública y desempeño y la identificación de la distribución del excedente que éstas producen, así como de los beneficiarios de su actividad.</a:t>
            </a:r>
          </a:p>
          <a:p>
            <a:pPr algn="just"/>
            <a:r>
              <a:rPr lang="es-ES" b="1" dirty="0"/>
              <a:t>Artículo 13</a:t>
            </a:r>
            <a:r>
              <a:rPr lang="es-ES" dirty="0"/>
              <a:t>.- El control de resultados es el examen que se realiza para establecer en qué medida los sujetos de vigilancia logran sus objetivos y cumplen los planes, programas y proyectos adoptados por la administración, en un período determinado.</a:t>
            </a:r>
          </a:p>
          <a:p>
            <a:pPr algn="just"/>
            <a:r>
              <a:rPr lang="es-ES" b="1" dirty="0"/>
              <a:t>Artículo 14</a:t>
            </a:r>
            <a:r>
              <a:rPr lang="es-ES" dirty="0"/>
              <a:t>.- La revisión de cuentas es el estudio especializado de los documentos que soportan legal, técnica, financiera y contablemente las operaciones realizadas por los responsables del erario durante un período determinado, con miras a establecer la economía, la eficacia, la eficiencia y la equidad de sus actuaciones.</a:t>
            </a:r>
          </a:p>
          <a:p>
            <a:pPr algn="just"/>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394" y="155295"/>
            <a:ext cx="9792515"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21218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51998" y="1868606"/>
            <a:ext cx="10018713" cy="4811974"/>
          </a:xfrm>
        </p:spPr>
        <p:txBody>
          <a:bodyPr>
            <a:normAutofit lnSpcReduction="10000"/>
          </a:bodyPr>
          <a:lstStyle/>
          <a:p>
            <a:pPr algn="just"/>
            <a:r>
              <a:rPr lang="es-ES" b="1" dirty="0"/>
              <a:t>Artículo 18</a:t>
            </a:r>
            <a:r>
              <a:rPr lang="es-ES" dirty="0"/>
              <a:t>.- La evaluación de control interno es el análisis de los sistemas de control de las entidades sujetas a la vigilancia, con el fin de determinar la calidad de los mismos, el nivel de confianza que se les puede otorgar y si son eficaces y eficientes en el cumplimiento de sus objetivos.</a:t>
            </a:r>
          </a:p>
          <a:p>
            <a:pPr algn="just"/>
            <a:r>
              <a:rPr lang="es-ES" dirty="0"/>
              <a:t>El Contralor General de la República reglamentará los métodos y procedimientos para llevar a cabo esta evaluación.</a:t>
            </a:r>
          </a:p>
          <a:p>
            <a:pPr algn="just"/>
            <a:r>
              <a:rPr lang="es-ES" b="1" dirty="0"/>
              <a:t>Artículo 19</a:t>
            </a:r>
            <a:r>
              <a:rPr lang="es-ES" dirty="0"/>
              <a:t>.- Los sistemas de control a que se hace referencia en los artículos anteriores, podrán aplicarse en forma individual, combinada o total. Igualmente se podrá recurrir a cualquier otro generalmente aceptado.</a:t>
            </a:r>
          </a:p>
          <a:p>
            <a:pPr algn="just"/>
            <a:r>
              <a:rPr lang="es-ES" dirty="0"/>
              <a:t>El nuevo enfoque de la revisoría fiscal, que presenta este pronunciamiento, se basa en el conocimiento integral de la entidad a la cual presta sus servicios, con una metodología de trabajo moderna.</a:t>
            </a:r>
          </a:p>
          <a:p>
            <a:pPr algn="just"/>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196" y="264477"/>
            <a:ext cx="9792515"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0727"/>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52549" y="1738951"/>
            <a:ext cx="10018713" cy="5119049"/>
          </a:xfrm>
        </p:spPr>
        <p:txBody>
          <a:bodyPr>
            <a:normAutofit/>
          </a:bodyPr>
          <a:lstStyle/>
          <a:p>
            <a:pPr algn="just"/>
            <a:r>
              <a:rPr lang="es-ES" dirty="0"/>
              <a:t>El Consejo Técnico de la Contaduría Pública presenta a la profesión este pronunciamiento e invita a los contadores públicos y especialmente a los revisores fiscales a una profunda reflexión y un cambio de actitud para su aplicación; esperando comentarios, sugerencias y aportes para su enriquecimiento.</a:t>
            </a:r>
          </a:p>
          <a:p>
            <a:pPr algn="just"/>
            <a:r>
              <a:rPr lang="es-ES" dirty="0" err="1"/>
              <a:t>Yanel</a:t>
            </a:r>
            <a:r>
              <a:rPr lang="es-ES" dirty="0"/>
              <a:t> Blanco Luna</a:t>
            </a:r>
          </a:p>
          <a:p>
            <a:pPr algn="just"/>
            <a:r>
              <a:rPr lang="es-ES" dirty="0"/>
              <a:t>Presidente</a:t>
            </a:r>
          </a:p>
          <a:p>
            <a:pPr algn="just"/>
            <a:r>
              <a:rPr lang="es-ES" dirty="0"/>
              <a:t>600. PRONUNCIAMIENTO SOBRE REVISORIA FISCAL</a:t>
            </a:r>
          </a:p>
          <a:p>
            <a:pPr algn="just"/>
            <a:r>
              <a:rPr lang="es-ES" dirty="0"/>
              <a:t>610. DEFINICION Y OBJETIVO DE LA REVISORIA FISCAL</a:t>
            </a:r>
          </a:p>
          <a:p>
            <a:pPr algn="just"/>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747" y="332716"/>
            <a:ext cx="9792515"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3376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93492" y="1793541"/>
            <a:ext cx="10018713" cy="4784679"/>
          </a:xfrm>
        </p:spPr>
        <p:txBody>
          <a:bodyPr>
            <a:normAutofit/>
          </a:bodyPr>
          <a:lstStyle/>
          <a:p>
            <a:pPr algn="just"/>
            <a:r>
              <a:rPr lang="es-ES" dirty="0"/>
              <a:t>1. La revisoría fiscal es un órgano de fiscalización que, en interés de la comunidad, bajo la dirección y responsabilidad del revisor fiscal y con sujeción a las normas de auditoría generalmente aceptadas, le corresponde dictaminar los estados financieros y revisar y evaluar sistemáticamente los componentes y elementos que integran el control interno, en forma oportuna e independiente en los términos que le señala la ley, los estatutos y los pronunciamientos profesionales.</a:t>
            </a:r>
          </a:p>
          <a:p>
            <a:pPr algn="just"/>
            <a:r>
              <a:rPr lang="es-ES" dirty="0"/>
              <a:t>2. De conformidad con el artículo 207 del Código de Comercio, la revisoría fiscal tiene como objetivos: el examen de la información financiera del ente a fin de expresar una opinión profesional independiente sobre los estados financieros y la evaluación y supervisión de los sistemas de control con el propósito de que éstos permitan:</a:t>
            </a:r>
          </a:p>
          <a:p>
            <a:pPr algn="just"/>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690" y="141647"/>
            <a:ext cx="9792515"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9898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10508" y="1787857"/>
            <a:ext cx="10018713" cy="4317242"/>
          </a:xfrm>
        </p:spPr>
        <p:txBody>
          <a:bodyPr>
            <a:normAutofit lnSpcReduction="10000"/>
          </a:bodyPr>
          <a:lstStyle/>
          <a:p>
            <a:pPr algn="just"/>
            <a:r>
              <a:rPr lang="es-ES" dirty="0" smtClean="0"/>
              <a:t>El </a:t>
            </a:r>
            <a:r>
              <a:rPr lang="es-ES" dirty="0"/>
              <a:t>cumplimiento de la normatividad del ente.</a:t>
            </a:r>
          </a:p>
          <a:p>
            <a:pPr algn="just"/>
            <a:r>
              <a:rPr lang="es-ES" dirty="0" smtClean="0"/>
              <a:t>El </a:t>
            </a:r>
            <a:r>
              <a:rPr lang="es-ES" dirty="0"/>
              <a:t>funcionamiento normal de las operaciones sociales.</a:t>
            </a:r>
          </a:p>
          <a:p>
            <a:pPr algn="just"/>
            <a:r>
              <a:rPr lang="es-ES" dirty="0" smtClean="0"/>
              <a:t> </a:t>
            </a:r>
            <a:r>
              <a:rPr lang="es-ES" dirty="0"/>
              <a:t>La protección de los bienes y valores de propiedad de la sociedad y los que tenga en custodia a cualquier título.</a:t>
            </a:r>
          </a:p>
          <a:p>
            <a:pPr algn="just"/>
            <a:r>
              <a:rPr lang="es-ES" dirty="0" smtClean="0"/>
              <a:t> </a:t>
            </a:r>
            <a:r>
              <a:rPr lang="es-ES" dirty="0"/>
              <a:t>La regularidad del sistema contable.</a:t>
            </a:r>
          </a:p>
          <a:p>
            <a:pPr algn="just"/>
            <a:r>
              <a:rPr lang="es-ES" dirty="0" smtClean="0"/>
              <a:t> </a:t>
            </a:r>
            <a:r>
              <a:rPr lang="es-ES" dirty="0"/>
              <a:t>La eficiencia en el cumplimiento del objeto social.</a:t>
            </a:r>
          </a:p>
          <a:p>
            <a:pPr algn="just"/>
            <a:r>
              <a:rPr lang="es-ES" dirty="0" smtClean="0"/>
              <a:t>La </a:t>
            </a:r>
            <a:r>
              <a:rPr lang="es-ES" dirty="0"/>
              <a:t>emisión adecuada y oportuna de certificaciones e informes.</a:t>
            </a:r>
          </a:p>
          <a:p>
            <a:pPr algn="just"/>
            <a:r>
              <a:rPr lang="es-ES" dirty="0" smtClean="0"/>
              <a:t>La </a:t>
            </a:r>
            <a:r>
              <a:rPr lang="es-ES" dirty="0"/>
              <a:t>confianza de los informes que se suministra a los organismos encargados del control y vigilancia del ente.</a:t>
            </a:r>
          </a:p>
          <a:p>
            <a:pPr algn="just"/>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508" y="209886"/>
            <a:ext cx="9792515"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05014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0" y="2224586"/>
            <a:ext cx="10018713" cy="4026088"/>
          </a:xfrm>
        </p:spPr>
        <p:txBody>
          <a:bodyPr>
            <a:normAutofit fontScale="92500" lnSpcReduction="20000"/>
          </a:bodyPr>
          <a:lstStyle/>
          <a:p>
            <a:pPr algn="just"/>
            <a:r>
              <a:rPr lang="es-ES" dirty="0"/>
              <a:t>3. Para cumplir con las funciones legales el revisor fiscal debe practicar una auditoría integral con los siguientes objetivos:</a:t>
            </a:r>
          </a:p>
          <a:p>
            <a:pPr algn="just"/>
            <a:r>
              <a:rPr lang="es-ES" dirty="0"/>
              <a:t>- Determinar, si a juicio del revisor fiscal, los estados financieros del ente se presentan de acuerdo con las normas de contabilidad de general aceptación en Colombia – auditoría financiera.</a:t>
            </a:r>
          </a:p>
          <a:p>
            <a:pPr algn="just"/>
            <a:r>
              <a:rPr lang="es-ES" dirty="0"/>
              <a:t>- Determinar si el ente ha cumplido con las disposiciones legales que le sean aplicables en el desarrollo de sus operaciones - auditoría de cumplimiento.</a:t>
            </a:r>
          </a:p>
          <a:p>
            <a:pPr algn="just"/>
            <a:r>
              <a:rPr lang="es-ES" dirty="0"/>
              <a:t>- Evaluar el grado de eficiencia y eficacia en el logro de los objetivos previstos por el ente y el grado de eficiencia y eficacia con que se han manejado los recursos disponibles - auditoría de gestión.</a:t>
            </a:r>
          </a:p>
          <a:p>
            <a:pPr algn="just"/>
            <a:r>
              <a:rPr lang="es-ES" dirty="0"/>
              <a:t>- Evaluar el sistema de control interno del ente para conceptuar sobre lo adecuado del mismo - auditoría de control interno.</a:t>
            </a:r>
          </a:p>
          <a:p>
            <a:pPr algn="just"/>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508" y="305420"/>
            <a:ext cx="9792515"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75130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27802" y="276367"/>
            <a:ext cx="2686569" cy="528851"/>
          </a:xfrm>
        </p:spPr>
        <p:txBody>
          <a:bodyPr>
            <a:normAutofit/>
          </a:bodyPr>
          <a:lstStyle/>
          <a:p>
            <a:r>
              <a:rPr lang="es-ES" sz="2400" b="1" dirty="0"/>
              <a:t>PRESENTACIÓN</a:t>
            </a:r>
            <a:endParaRPr lang="es-ES" sz="2400" dirty="0"/>
          </a:p>
        </p:txBody>
      </p:sp>
      <p:sp>
        <p:nvSpPr>
          <p:cNvPr id="3" name="Marcador de contenido 2"/>
          <p:cNvSpPr>
            <a:spLocks noGrp="1"/>
          </p:cNvSpPr>
          <p:nvPr>
            <p:ph idx="1"/>
          </p:nvPr>
        </p:nvSpPr>
        <p:spPr>
          <a:xfrm>
            <a:off x="1661731" y="974676"/>
            <a:ext cx="10018713" cy="5746845"/>
          </a:xfrm>
        </p:spPr>
        <p:txBody>
          <a:bodyPr>
            <a:normAutofit fontScale="77500" lnSpcReduction="20000"/>
          </a:bodyPr>
          <a:lstStyle/>
          <a:p>
            <a:pPr algn="just"/>
            <a:r>
              <a:rPr lang="es-ES" sz="3200" dirty="0"/>
              <a:t>La revisoría fiscal tiene en Colombia una larga vida institucional; nació en el creciente desarrollo comercial y financiero de las empresas en la segunda mitad del siglo XIX, fue reglamentada mediante la ley 73 de 1935 y asignada al contador público como función privativa por medio del decreto 2373 de 1956. El legislador asignó esta función al contador público porque comprendió que el cargo requería de suficientes conocimientos técnicos para poder evaluar con eficiencia la gestión de la administración y de una capacidad de análisis profunda para evaluar, en forma adecuada, los controles de las entidades; luego intuyó que un tercero debía velar que las transacciones se reflejaran en la contabilidad en forma adecuada y oportuna para que la administración proyectara el desarrollo de las empresas; finalmente, examinó las calidades morales de quién poseía los conocimientos técnicos mencionados y concluyó que éstas eran de alta estima y que debía relievarlas exigiéndole independencia mental respecto de quien recibiría el fruto de sus cualidades y capacidad. Entonces, no dudó en confiar al contador público tan trascendental responsabilidad.</a:t>
            </a:r>
          </a:p>
          <a:p>
            <a:pPr algn="just"/>
            <a:endParaRPr lang="es-ES" dirty="0"/>
          </a:p>
        </p:txBody>
      </p:sp>
    </p:spTree>
    <p:extLst>
      <p:ext uri="{BB962C8B-B14F-4D97-AF65-F5344CB8AC3E}">
        <p14:creationId xmlns:p14="http://schemas.microsoft.com/office/powerpoint/2010/main" val="407958132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71499" y="2756848"/>
            <a:ext cx="4735772" cy="1200329"/>
          </a:xfrm>
          <a:prstGeom prst="rect">
            <a:avLst/>
          </a:prstGeom>
          <a:noFill/>
        </p:spPr>
        <p:txBody>
          <a:bodyPr wrap="square" lIns="91440" tIns="45720" rIns="91440" bIns="45720">
            <a:spAutoFit/>
          </a:bodyPr>
          <a:lstStyle/>
          <a:p>
            <a:pPr algn="ctr"/>
            <a:r>
              <a:rPr lang="es-ES" sz="7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blurRad="50800" dist="38100" dir="5400000" algn="t" rotWithShape="0">
                    <a:prstClr val="black">
                      <a:alpha val="40000"/>
                    </a:prstClr>
                  </a:outerShdw>
                </a:effectLst>
              </a:rPr>
              <a:t>Graci</a:t>
            </a:r>
            <a:r>
              <a:rPr lang="es-ES" sz="7200" b="1" dirty="0" smtClean="0">
                <a:ln w="12700">
                  <a:solidFill>
                    <a:schemeClr val="accent1"/>
                  </a:solidFill>
                  <a:prstDash val="solid"/>
                </a:ln>
                <a:pattFill prst="pct50">
                  <a:fgClr>
                    <a:schemeClr val="accent1"/>
                  </a:fgClr>
                  <a:bgClr>
                    <a:schemeClr val="accent1">
                      <a:lumMod val="20000"/>
                      <a:lumOff val="80000"/>
                    </a:schemeClr>
                  </a:bgClr>
                </a:pattFill>
                <a:effectLst>
                  <a:outerShdw blurRad="50800" dist="38100" dir="5400000" algn="t" rotWithShape="0">
                    <a:prstClr val="black">
                      <a:alpha val="40000"/>
                    </a:prstClr>
                  </a:outerShdw>
                </a:effectLst>
              </a:rPr>
              <a:t>as!!!</a:t>
            </a:r>
            <a:endParaRPr lang="es-ES" sz="7200" b="1" cap="none" spc="0" dirty="0">
              <a:ln w="12700">
                <a:solidFill>
                  <a:schemeClr val="accent1"/>
                </a:solidFill>
                <a:prstDash val="solid"/>
              </a:ln>
              <a:pattFill prst="pct50">
                <a:fgClr>
                  <a:schemeClr val="accent1"/>
                </a:fgClr>
                <a:bgClr>
                  <a:schemeClr val="accent1">
                    <a:lumMod val="20000"/>
                    <a:lumOff val="80000"/>
                  </a:schemeClr>
                </a:bgClr>
              </a:patt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16731593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0913" y="1878841"/>
            <a:ext cx="10018713" cy="583442"/>
          </a:xfrm>
        </p:spPr>
        <p:txBody>
          <a:bodyPr>
            <a:normAutofit fontScale="90000"/>
          </a:bodyPr>
          <a:lstStyle/>
          <a:p>
            <a:r>
              <a:rPr lang="es-ES" dirty="0"/>
              <a:t>¿</a:t>
            </a:r>
            <a:r>
              <a:rPr lang="es-ES" dirty="0" smtClean="0"/>
              <a:t>Con </a:t>
            </a:r>
            <a:r>
              <a:rPr lang="es-ES" dirty="0"/>
              <a:t>qué objetivo fue creada la revisoría fiscal</a:t>
            </a:r>
            <a:r>
              <a:rPr lang="es-ES" dirty="0" smtClean="0"/>
              <a:t>?</a:t>
            </a:r>
            <a:endParaRPr lang="es-ES" dirty="0"/>
          </a:p>
        </p:txBody>
      </p:sp>
      <p:sp>
        <p:nvSpPr>
          <p:cNvPr id="3" name="Marcador de contenido 2"/>
          <p:cNvSpPr>
            <a:spLocks noGrp="1"/>
          </p:cNvSpPr>
          <p:nvPr>
            <p:ph idx="1"/>
          </p:nvPr>
        </p:nvSpPr>
        <p:spPr>
          <a:xfrm>
            <a:off x="1770913" y="2025554"/>
            <a:ext cx="10018713" cy="5043986"/>
          </a:xfrm>
        </p:spPr>
        <p:txBody>
          <a:bodyPr>
            <a:normAutofit/>
          </a:bodyPr>
          <a:lstStyle/>
          <a:p>
            <a:pPr algn="just"/>
            <a:r>
              <a:rPr lang="es-ES" dirty="0" smtClean="0"/>
              <a:t>Con </a:t>
            </a:r>
            <a:r>
              <a:rPr lang="es-ES" dirty="0"/>
              <a:t>el mismo que existe hoy, que unos profesionales idóneos, de aquilatada honradez, integridad y responsabilidad, investidos de la representación permanente de los inversionistas, la comunidad y el gobierno, les informaran regularmente cómo había sido manejada la entidad, cómo han funcionado los controles, si los administradores cumplen con sus deberes legales y estatutarios, y si los estados financieros reflejan fielmente la situación financiera de la entidad y sus resultados económicos. Todo lo anterior, expresado en breves palabras, aparentemente parece simple, pero qué tarea tan inmensa representa y sobre todo, qué responsabilidad.</a:t>
            </a:r>
          </a:p>
          <a:p>
            <a:pPr algn="just"/>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038" y="152477"/>
            <a:ext cx="9368615"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799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70662" y="2080145"/>
            <a:ext cx="10018713" cy="3665562"/>
          </a:xfrm>
        </p:spPr>
        <p:txBody>
          <a:bodyPr>
            <a:normAutofit/>
          </a:bodyPr>
          <a:lstStyle/>
          <a:p>
            <a:pPr algn="just"/>
            <a:r>
              <a:rPr lang="es-ES" sz="2800" dirty="0"/>
              <a:t>En la vida de la revisoría fiscal no hay duda de que se han dado cambios importantes en los enfoques y alcance del trabajo, en precisar sus funciones y en comunicar el resultado de su trabajo, propiciados por los encuentros, congresos y simposios de revisores fiscales. Pero estos cambios han sido lentos y han respondido más bien a las nuevas exigencias de los usuarios y de las entidades encargadas del control y vigilancia de las sociedades que a una decisión de la contaduría pública.</a:t>
            </a:r>
          </a:p>
          <a:p>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451" y="334112"/>
            <a:ext cx="9737924"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128506"/>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38901" y="1957315"/>
            <a:ext cx="10018713" cy="4402542"/>
          </a:xfrm>
        </p:spPr>
        <p:txBody>
          <a:bodyPr/>
          <a:lstStyle/>
          <a:p>
            <a:pPr algn="just"/>
            <a:r>
              <a:rPr lang="es-ES" dirty="0"/>
              <a:t>Todos estamos de acuerdo en que el mundo está cambiando y es necesario que respondamos con eficiencia a este reto.</a:t>
            </a:r>
          </a:p>
          <a:p>
            <a:pPr algn="just"/>
            <a:r>
              <a:rPr lang="es-ES" dirty="0"/>
              <a:t>Con el presente pronunciamiento, el Consejo Técnico de la Contaduría Pública hace un llamado a la profesión para que se produzca una transformación inmediata y profunda en la revisoría fiscal que responda al derrotero que se viene dando en las entidades a las que se encuentra vinculada por mandato legal.</a:t>
            </a:r>
          </a:p>
          <a:p>
            <a:pPr algn="just"/>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098" y="551080"/>
            <a:ext cx="9792515"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1540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38901" y="2039202"/>
            <a:ext cx="10018713" cy="4020404"/>
          </a:xfrm>
        </p:spPr>
        <p:txBody>
          <a:bodyPr>
            <a:normAutofit/>
          </a:bodyPr>
          <a:lstStyle/>
          <a:p>
            <a:pPr algn="just"/>
            <a:r>
              <a:rPr lang="es-ES" dirty="0"/>
              <a:t>A medida que nos acercamos al siglo XXI lo único con que podemos contar es con la certeza de que el cambio acelerado desafiará nuestro entendimiento y removerá las bases del mundo que nos rodea, en todos los aspectos. Cualquier actividad que emprendamos y donde quiera que la realicemos, estará cambiando a un ritmo vertiginoso: estilos de trabajo, tecnología, estructuras de las sociedades, comunicaciones globales, normas de vida, responsabilidades ambientales, etc.</a:t>
            </a:r>
          </a:p>
          <a:p>
            <a:pPr algn="just"/>
            <a:r>
              <a:rPr lang="es-ES" dirty="0"/>
              <a:t>También cambia lo que es necesario saber y la manera de actuar para tener éxito. Los antiguos métodos que daban buen resultado en un mundo de ritmo más lento ya no son eficaces.</a:t>
            </a:r>
          </a:p>
          <a:p>
            <a:pPr algn="just"/>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099" y="168942"/>
            <a:ext cx="9792515"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247138"/>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70662" y="1752599"/>
            <a:ext cx="10018713" cy="5003043"/>
          </a:xfrm>
        </p:spPr>
        <p:txBody>
          <a:bodyPr>
            <a:normAutofit/>
          </a:bodyPr>
          <a:lstStyle/>
          <a:p>
            <a:pPr algn="just"/>
            <a:r>
              <a:rPr lang="es-ES" dirty="0"/>
              <a:t>Para adelantarnos a tales cambios, al incremento de la competencia y a la complejidad de estos tiempos, necesitamos una nueva forma de pensamiento, una forma que constituya un alejamiento radical del pasado. Se necesita una nueva mentalidad, que sea tan radical como la magnitud, el nivel y el ritmo de las transformaciones actuales.</a:t>
            </a:r>
          </a:p>
          <a:p>
            <a:pPr algn="just"/>
            <a:r>
              <a:rPr lang="es-ES" dirty="0"/>
              <a:t>El Consejo Técnico consciente de los cambios inmediatos que tiene que asumir la revisoría fiscal en el mundo actual de los negocios fundamenta este pronunciamiento en el concepto de auditoría integral, entendiendo como tal una auditoría financiera, una auditoría de cumplimiento, una auditoría de gestión y una auditoría de control interno, que proporcione valor agregado a los servicios de la revisoría fiscal, en lugar de convertirse en una carga o un gasto para la entidad.</a:t>
            </a:r>
          </a:p>
          <a:p>
            <a:pPr algn="just"/>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860" y="250829"/>
            <a:ext cx="9792515"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68677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52548" y="1970963"/>
            <a:ext cx="10018713" cy="4579962"/>
          </a:xfrm>
        </p:spPr>
        <p:txBody>
          <a:bodyPr>
            <a:normAutofit/>
          </a:bodyPr>
          <a:lstStyle/>
          <a:p>
            <a:pPr algn="just"/>
            <a:r>
              <a:rPr lang="es-ES" dirty="0"/>
              <a:t>Igualmente el pronunciamiento define y enmarca la revisoría fiscal, como debe ser, en el idioma nacional e internacional de la contaduría pública evitando dar definiciones, objetivos y funciones confusas que traerían desorientaciones en lugar de un verdadero aporte a su ejercicio.</a:t>
            </a:r>
          </a:p>
          <a:p>
            <a:pPr algn="just"/>
            <a:r>
              <a:rPr lang="es-ES" dirty="0"/>
              <a:t>Al tener la revisoría fiscal funciones de supervisión, revisión y evaluación del control interno, el pronunciamiento recoge el concepto moderno de control interno adoptado internacionalmente por la profesión después de un estudio de varios años.</a:t>
            </a:r>
          </a:p>
          <a:p>
            <a:pPr algn="just"/>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746" y="305420"/>
            <a:ext cx="9792515"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787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0" y="1930020"/>
            <a:ext cx="10018713" cy="4798326"/>
          </a:xfrm>
        </p:spPr>
        <p:txBody>
          <a:bodyPr>
            <a:normAutofit/>
          </a:bodyPr>
          <a:lstStyle/>
          <a:p>
            <a:pPr algn="just"/>
            <a:r>
              <a:rPr lang="es-ES" dirty="0"/>
              <a:t>La comunidad financiera, profesional y de negocios del orbe fue ampliamente informada en Washington D.C., con ocasión de la celebración en octubre de 1992 de XIV Congreso Mundial de Contadores, sobre la terminación del estudio integral de control interno. El estudio duró tres años para definir el concepto de control interno y proveer una guía práctica que las empresas puedan usar para evaluar y mejorar su sistema de control; el estudio fue patrocinado por la “</a:t>
            </a:r>
            <a:r>
              <a:rPr lang="es-ES" dirty="0" err="1"/>
              <a:t>National</a:t>
            </a:r>
            <a:r>
              <a:rPr lang="es-ES" dirty="0"/>
              <a:t> </a:t>
            </a:r>
            <a:r>
              <a:rPr lang="es-ES" dirty="0" err="1"/>
              <a:t>Commision</a:t>
            </a:r>
            <a:r>
              <a:rPr lang="es-ES" dirty="0"/>
              <a:t> </a:t>
            </a:r>
            <a:r>
              <a:rPr lang="es-ES" dirty="0" err="1"/>
              <a:t>on</a:t>
            </a:r>
            <a:r>
              <a:rPr lang="es-ES" dirty="0"/>
              <a:t> </a:t>
            </a:r>
            <a:r>
              <a:rPr lang="es-ES" dirty="0" err="1"/>
              <a:t>Fraudulent</a:t>
            </a:r>
            <a:r>
              <a:rPr lang="es-ES" dirty="0"/>
              <a:t> </a:t>
            </a:r>
            <a:r>
              <a:rPr lang="es-ES" dirty="0" err="1"/>
              <a:t>Financial</a:t>
            </a:r>
            <a:r>
              <a:rPr lang="es-ES" dirty="0"/>
              <a:t> </a:t>
            </a:r>
            <a:r>
              <a:rPr lang="es-ES" dirty="0" err="1"/>
              <a:t>Reporting</a:t>
            </a:r>
            <a:r>
              <a:rPr lang="es-ES" dirty="0"/>
              <a:t>”, llamada “</a:t>
            </a:r>
            <a:r>
              <a:rPr lang="es-ES" dirty="0" err="1"/>
              <a:t>Treadway</a:t>
            </a:r>
            <a:r>
              <a:rPr lang="es-ES" dirty="0"/>
              <a:t> </a:t>
            </a:r>
            <a:r>
              <a:rPr lang="es-ES" dirty="0" err="1"/>
              <a:t>Commision</a:t>
            </a:r>
            <a:r>
              <a:rPr lang="es-ES" dirty="0"/>
              <a:t>” y el título del mismo es “Control Interno - Un Marco de Trabajo Integrado” (</a:t>
            </a:r>
            <a:r>
              <a:rPr lang="es-ES" dirty="0" err="1"/>
              <a:t>Internal</a:t>
            </a:r>
            <a:r>
              <a:rPr lang="es-ES" dirty="0"/>
              <a:t> Control - </a:t>
            </a:r>
            <a:r>
              <a:rPr lang="es-ES" dirty="0" err="1"/>
              <a:t>Integrated</a:t>
            </a:r>
            <a:r>
              <a:rPr lang="es-ES" dirty="0"/>
              <a:t> Framework).</a:t>
            </a:r>
          </a:p>
          <a:p>
            <a:endParaRPr lang="es-ES" dirty="0"/>
          </a:p>
        </p:txBody>
      </p:sp>
      <p:pic>
        <p:nvPicPr>
          <p:cNvPr id="4" name="Picture 2" descr="http://redsaludcasanare.gov.co/apc-aa-files/39343465646666666130333638306231/revisoria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336" y="319068"/>
            <a:ext cx="9792515" cy="14062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202250"/>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Paralaje</Template>
  <TotalTime>31</TotalTime>
  <Words>2205</Words>
  <Application>Microsoft Office PowerPoint</Application>
  <PresentationFormat>Panorámica</PresentationFormat>
  <Paragraphs>54</Paragraphs>
  <Slides>20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20</vt:i4>
      </vt:variant>
    </vt:vector>
  </HeadingPairs>
  <TitlesOfParts>
    <vt:vector size="23" baseType="lpstr">
      <vt:lpstr>Arial</vt:lpstr>
      <vt:lpstr>Corbel</vt:lpstr>
      <vt:lpstr>Parallax</vt:lpstr>
      <vt:lpstr> CONSEJO TÉCNICO DE LA CONTADURÍA PÚBLICA  PRONUNCIAMIENTO 7 PRONUNCIAMIENTO SOBRE REVISORÍA FISCAL  </vt:lpstr>
      <vt:lpstr>PRESENTACIÓN</vt:lpstr>
      <vt:lpstr>¿Con qué objetivo fue creada la revisoría fiscal?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CONSEJO TÉCNICO DE LA CONTADURÍA PÚBLICA  PRONUNCIAMIENTO 7 PRONUNCIAMIENTO SOBRE REVISORÍA FISCAL</dc:title>
  <dc:creator>Full name</dc:creator>
  <cp:lastModifiedBy>Full name</cp:lastModifiedBy>
  <cp:revision>7</cp:revision>
  <dcterms:created xsi:type="dcterms:W3CDTF">2014-08-20T19:36:09Z</dcterms:created>
  <dcterms:modified xsi:type="dcterms:W3CDTF">2014-08-20T20:08:09Z</dcterms:modified>
</cp:coreProperties>
</file>