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61BA-587D-4B9E-8FCB-BBB6E38B3776}" type="datetimeFigureOut">
              <a:rPr lang="es-ES" smtClean="0"/>
              <a:t>03/09/2014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1187-9F40-40B4-B674-B263ADA8E25F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00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61BA-587D-4B9E-8FCB-BBB6E38B3776}" type="datetimeFigureOut">
              <a:rPr lang="es-ES" smtClean="0"/>
              <a:t>03/09/2014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1187-9F40-40B4-B674-B263ADA8E2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1373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61BA-587D-4B9E-8FCB-BBB6E38B3776}" type="datetimeFigureOut">
              <a:rPr lang="es-ES" smtClean="0"/>
              <a:t>03/09/2014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1187-9F40-40B4-B674-B263ADA8E2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791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61BA-587D-4B9E-8FCB-BBB6E38B3776}" type="datetimeFigureOut">
              <a:rPr lang="es-ES" smtClean="0"/>
              <a:t>03/09/2014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1187-9F40-40B4-B674-B263ADA8E2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7328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61BA-587D-4B9E-8FCB-BBB6E38B3776}" type="datetimeFigureOut">
              <a:rPr lang="es-ES" smtClean="0"/>
              <a:t>03/09/2014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1187-9F40-40B4-B674-B263ADA8E25F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54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61BA-587D-4B9E-8FCB-BBB6E38B3776}" type="datetimeFigureOut">
              <a:rPr lang="es-ES" smtClean="0"/>
              <a:t>03/09/2014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1187-9F40-40B4-B674-B263ADA8E2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832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61BA-587D-4B9E-8FCB-BBB6E38B3776}" type="datetimeFigureOut">
              <a:rPr lang="es-ES" smtClean="0"/>
              <a:t>03/09/2014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1187-9F40-40B4-B674-B263ADA8E2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6817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61BA-587D-4B9E-8FCB-BBB6E38B3776}" type="datetimeFigureOut">
              <a:rPr lang="es-ES" smtClean="0"/>
              <a:t>03/09/2014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1187-9F40-40B4-B674-B263ADA8E2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9148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61BA-587D-4B9E-8FCB-BBB6E38B3776}" type="datetimeFigureOut">
              <a:rPr lang="es-ES" smtClean="0"/>
              <a:t>03/09/2014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1187-9F40-40B4-B674-B263ADA8E2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982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14361BA-587D-4B9E-8FCB-BBB6E38B3776}" type="datetimeFigureOut">
              <a:rPr lang="es-ES" smtClean="0"/>
              <a:t>03/09/2014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3E1187-9F40-40B4-B674-B263ADA8E2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5611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61BA-587D-4B9E-8FCB-BBB6E38B3776}" type="datetimeFigureOut">
              <a:rPr lang="es-ES" smtClean="0"/>
              <a:t>03/09/2014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E1187-9F40-40B4-B674-B263ADA8E25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9024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14361BA-587D-4B9E-8FCB-BBB6E38B3776}" type="datetimeFigureOut">
              <a:rPr lang="es-ES" smtClean="0"/>
              <a:t>03/09/2014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E3E1187-9F40-40B4-B674-B263ADA8E25F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56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1" dirty="0" smtClean="0"/>
              <a:t>VALOR ECONÓMICO AGREGADO </a:t>
            </a:r>
            <a:r>
              <a:rPr lang="es-CO" b="1" dirty="0"/>
              <a:t>(EVA)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CARLOS HIDALGO BOLAÑOS</a:t>
            </a:r>
            <a:endParaRPr lang="es-ES" dirty="0"/>
          </a:p>
        </p:txBody>
      </p:sp>
      <p:pic>
        <p:nvPicPr>
          <p:cNvPr id="4" name="Picture 2" descr="http://tecxtus2012.files.wordpress.com/2012/04/image00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688" y="1651763"/>
            <a:ext cx="2495550" cy="252412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594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6188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CO" sz="2400" b="1" dirty="0"/>
              <a:t>Ejemplo:</a:t>
            </a:r>
            <a:endParaRPr lang="es-ES" sz="2400" dirty="0"/>
          </a:p>
          <a:p>
            <a:pPr algn="just"/>
            <a:r>
              <a:rPr lang="es-CO" sz="2100" dirty="0"/>
              <a:t>Una empresa tiene una UODI de $85,500,000, un c* del 12% y su capital es de $ 322,000,000.</a:t>
            </a:r>
            <a:endParaRPr lang="es-ES" sz="2100" dirty="0"/>
          </a:p>
          <a:p>
            <a:pPr algn="just"/>
            <a:r>
              <a:rPr lang="es-CO" sz="2100" b="1" dirty="0"/>
              <a:t>Solución:</a:t>
            </a:r>
            <a:endParaRPr lang="es-ES" sz="2100" dirty="0"/>
          </a:p>
          <a:p>
            <a:pPr algn="just"/>
            <a:r>
              <a:rPr lang="es-CO" sz="2100" dirty="0"/>
              <a:t>EVA = UODI – c* x capital </a:t>
            </a:r>
            <a:endParaRPr lang="es-ES" sz="2100" dirty="0"/>
          </a:p>
          <a:p>
            <a:pPr algn="just"/>
            <a:r>
              <a:rPr lang="es-CO" sz="2100" dirty="0"/>
              <a:t>EVA = $85,500,000 – (12% X $3 22,000,000)</a:t>
            </a:r>
            <a:endParaRPr lang="es-ES" sz="2100" dirty="0"/>
          </a:p>
          <a:p>
            <a:pPr algn="just"/>
            <a:r>
              <a:rPr lang="es-CO" sz="2100" dirty="0"/>
              <a:t>EVA = $85,500,000 – $38,640,000 </a:t>
            </a:r>
            <a:endParaRPr lang="es-ES" sz="2100" dirty="0"/>
          </a:p>
          <a:p>
            <a:pPr algn="just"/>
            <a:r>
              <a:rPr lang="es-CO" sz="2100" dirty="0"/>
              <a:t>EVA = $46,860,000</a:t>
            </a:r>
            <a:endParaRPr lang="es-ES" sz="2100" dirty="0"/>
          </a:p>
          <a:p>
            <a:pPr algn="just"/>
            <a:r>
              <a:rPr lang="es-CO" sz="2100" dirty="0"/>
              <a:t>Esto indica que ha creado valor por $46,860,000.</a:t>
            </a:r>
            <a:endParaRPr lang="es-ES" sz="2100" dirty="0"/>
          </a:p>
          <a:p>
            <a:pPr algn="just"/>
            <a:r>
              <a:rPr lang="es-CO" sz="2100" dirty="0" smtClean="0"/>
              <a:t>El </a:t>
            </a:r>
            <a:r>
              <a:rPr lang="es-CO" sz="2100" dirty="0"/>
              <a:t>objetivo del EVA es que los propietarios o accionistas de las empresas deben ganar un rendimiento para compensar el riesgo. En otras palabras, el capital invertido debe generar al menos el mismo rendimiento frente a inversiones de similar riesgo, en el mercado de capitales. </a:t>
            </a:r>
            <a:endParaRPr lang="es-ES" sz="2100" dirty="0"/>
          </a:p>
          <a:p>
            <a:pPr algn="just"/>
            <a:endParaRPr lang="es-ES" dirty="0"/>
          </a:p>
        </p:txBody>
      </p:sp>
      <p:pic>
        <p:nvPicPr>
          <p:cNvPr id="4" name="Picture 2" descr="http://web.opentechla.com/wp-content/themes/opentech-2011/images/page-headers/page-header-valor-agregad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070" y="252236"/>
            <a:ext cx="9929610" cy="149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7419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477297" y="2619606"/>
            <a:ext cx="4755374" cy="923330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GRACIAS!!!!</a:t>
            </a:r>
            <a:endParaRPr lang="es-E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756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71522" y="2206342"/>
            <a:ext cx="10058400" cy="4023360"/>
          </a:xfrm>
        </p:spPr>
        <p:txBody>
          <a:bodyPr>
            <a:noAutofit/>
          </a:bodyPr>
          <a:lstStyle/>
          <a:p>
            <a:pPr algn="just"/>
            <a:r>
              <a:rPr lang="es-CO" sz="2800" dirty="0"/>
              <a:t>La empresa moderna debe considerar la evaluación de los resultados y la proyección de las actividades operacionales. Esto obliga a un análisis más profundo que el desarrollado por los indicadores tradicionales de crecimiento por ingresos, utilidades y activos como factores para la evaluación del desempeño.</a:t>
            </a:r>
            <a:endParaRPr lang="es-ES" sz="2800" dirty="0"/>
          </a:p>
          <a:p>
            <a:pPr algn="just"/>
            <a:r>
              <a:rPr lang="es-CO" sz="2800" dirty="0"/>
              <a:t>   Las herramientas que van a utilizarse deben cumplir los diferentes objetivos de la administración, algunos de los cuales pueden ser económicos y financieros:</a:t>
            </a:r>
            <a:endParaRPr lang="es-ES" sz="2800" dirty="0"/>
          </a:p>
          <a:p>
            <a:pPr algn="just"/>
            <a:endParaRPr lang="es-ES" sz="2800" dirty="0"/>
          </a:p>
        </p:txBody>
      </p:sp>
      <p:pic>
        <p:nvPicPr>
          <p:cNvPr id="2050" name="Picture 2" descr="http://web.opentechla.com/wp-content/themes/opentech-2011/images/page-headers/page-header-valor-agregad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312" y="244698"/>
            <a:ext cx="9929610" cy="149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474298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sz="4800" dirty="0"/>
              <a:t>. Lograr el crecimiento empresarial, con base en las siguientes metas: Obtener la máxima utilidad con la mínima inversión de los accionistas; lograr el mínimo costo de capital.</a:t>
            </a:r>
            <a:endParaRPr lang="es-ES" sz="4800" dirty="0"/>
          </a:p>
          <a:p>
            <a:pPr algn="just"/>
            <a:endParaRPr lang="es-ES" sz="4800" dirty="0"/>
          </a:p>
        </p:txBody>
      </p:sp>
      <p:pic>
        <p:nvPicPr>
          <p:cNvPr id="4" name="Picture 2" descr="http://web.opentechla.com/wp-content/themes/opentech-2011/images/page-headers/page-header-valor-agregad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312" y="244698"/>
            <a:ext cx="9929610" cy="149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726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CO" sz="3600" dirty="0"/>
              <a:t>Trabajar con el mínimo riesgo, según los siguientes parámetros: proporción equilibrada entre el endeudamiento y la inversión de los propietarios; proporción equilibrada entre obligaciones financieras a corto plazo y las obligaciones a largo plazo; cobertura de los diferentes riesgos, ya sean de cambio, de intereses del crédito y de los valores negociables. </a:t>
            </a:r>
            <a:endParaRPr lang="es-ES" sz="3600" dirty="0"/>
          </a:p>
          <a:p>
            <a:pPr algn="just"/>
            <a:endParaRPr lang="es-ES" sz="3600" dirty="0"/>
          </a:p>
        </p:txBody>
      </p:sp>
      <p:pic>
        <p:nvPicPr>
          <p:cNvPr id="5" name="Picture 2" descr="http://web.opentechla.com/wp-content/themes/opentech-2011/images/page-headers/page-header-valor-agregad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675" y="257577"/>
            <a:ext cx="9929610" cy="149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6978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71522" y="2348010"/>
            <a:ext cx="10058400" cy="3177027"/>
          </a:xfrm>
        </p:spPr>
        <p:txBody>
          <a:bodyPr>
            <a:normAutofit/>
          </a:bodyPr>
          <a:lstStyle/>
          <a:p>
            <a:pPr algn="just"/>
            <a:r>
              <a:rPr lang="es-CO" sz="3600" dirty="0"/>
              <a:t>Disponer de niveles óptimos de liquidez, teniendo en cuenta: financiamiento adecuado de los activos corrientes, equilibrio entre el recaudo y los pagos.</a:t>
            </a:r>
            <a:endParaRPr lang="es-ES" sz="3600" dirty="0"/>
          </a:p>
          <a:p>
            <a:pPr algn="just"/>
            <a:r>
              <a:rPr lang="es-CO" sz="3600" dirty="0"/>
              <a:t>Para medir estos factores se cuenta con un método de medición del desempeño que se denomina EVA.</a:t>
            </a:r>
            <a:endParaRPr lang="es-ES" sz="3600" dirty="0"/>
          </a:p>
          <a:p>
            <a:pPr algn="just"/>
            <a:endParaRPr lang="es-ES" sz="3600" dirty="0"/>
          </a:p>
        </p:txBody>
      </p:sp>
      <p:pic>
        <p:nvPicPr>
          <p:cNvPr id="4" name="Picture 2" descr="http://web.opentechla.com/wp-content/themes/opentech-2011/images/page-headers/page-header-valor-agregad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312" y="231819"/>
            <a:ext cx="9929610" cy="149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8710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1831853"/>
            <a:ext cx="10058400" cy="1450757"/>
          </a:xfrm>
        </p:spPr>
        <p:txBody>
          <a:bodyPr/>
          <a:lstStyle/>
          <a:p>
            <a:r>
              <a:rPr lang="es-CO" b="1" u="sng" dirty="0"/>
              <a:t>¿Qué es el Eva?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2721498"/>
            <a:ext cx="10058400" cy="2842176"/>
          </a:xfrm>
        </p:spPr>
        <p:txBody>
          <a:bodyPr>
            <a:noAutofit/>
          </a:bodyPr>
          <a:lstStyle/>
          <a:p>
            <a:pPr algn="just"/>
            <a:r>
              <a:rPr lang="es-CO" sz="2400" dirty="0" smtClean="0"/>
              <a:t>El </a:t>
            </a:r>
            <a:r>
              <a:rPr lang="es-CO" sz="2400" dirty="0"/>
              <a:t>valor económico agregado (Eva) o utilidad económica es el producto obtenido por la diferencia entre la rentabilidad de los activos y el costo de financiación o de capital requerido para poseer esos activos. EVA es una medida de actuación para la toma de decisiones en una empresa. Esta medida permite fijar estrategias y objetivos encaminados a la creación de valor</a:t>
            </a:r>
            <a:r>
              <a:rPr lang="es-CO" sz="2400" dirty="0" smtClean="0"/>
              <a:t>.</a:t>
            </a:r>
          </a:p>
          <a:p>
            <a:pPr algn="just"/>
            <a:r>
              <a:rPr lang="es-CO" sz="2400" dirty="0"/>
              <a:t>-Si a todos los ingresos operacionales se les deducen la totalidad de los gastos operacionales, el valor de los impuestos y el costo de oportunidad del capital, se obtiene el EVA.</a:t>
            </a:r>
            <a:endParaRPr lang="es-ES" sz="2400" dirty="0"/>
          </a:p>
          <a:p>
            <a:pPr algn="just"/>
            <a:r>
              <a:rPr lang="es-CO" sz="2400" dirty="0" smtClean="0"/>
              <a:t> </a:t>
            </a:r>
            <a:endParaRPr lang="es-ES" sz="2400" dirty="0"/>
          </a:p>
          <a:p>
            <a:pPr algn="just"/>
            <a:endParaRPr lang="es-ES" sz="2400" dirty="0"/>
          </a:p>
        </p:txBody>
      </p:sp>
      <p:pic>
        <p:nvPicPr>
          <p:cNvPr id="5" name="Picture 2" descr="http://web.opentechla.com/wp-content/themes/opentech-2011/images/page-headers/page-header-valor-agregad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82549"/>
            <a:ext cx="9929610" cy="149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66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61675" y="2051688"/>
            <a:ext cx="10058400" cy="1450757"/>
          </a:xfrm>
        </p:spPr>
        <p:txBody>
          <a:bodyPr/>
          <a:lstStyle/>
          <a:p>
            <a:r>
              <a:rPr lang="es-CO" b="1" u="sng" dirty="0"/>
              <a:t>Ventajas del EVA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1675" y="3021765"/>
            <a:ext cx="10058400" cy="2584598"/>
          </a:xfrm>
        </p:spPr>
        <p:txBody>
          <a:bodyPr>
            <a:noAutofit/>
          </a:bodyPr>
          <a:lstStyle/>
          <a:p>
            <a:pPr algn="just"/>
            <a:r>
              <a:rPr lang="es-CO" sz="3200" dirty="0" smtClean="0"/>
              <a:t>El </a:t>
            </a:r>
            <a:r>
              <a:rPr lang="es-CO" sz="3200" dirty="0"/>
              <a:t>EVA marca una diferencia en el mundo de los negocios, al permitirles a las empresas que lo implantan, optimizar la gestión y aumentar la riqueza. Esta forma de medición presenta las siguientes ventajas:</a:t>
            </a:r>
            <a:endParaRPr lang="es-ES" sz="3200" dirty="0"/>
          </a:p>
          <a:p>
            <a:pPr algn="just"/>
            <a:r>
              <a:rPr lang="es-CO" sz="3200" dirty="0"/>
              <a:t>. Puede aplicarse a cualquier tipo de empresa, sin importar su actividad y/o tamaño. </a:t>
            </a:r>
            <a:endParaRPr lang="es-ES" sz="3200" dirty="0"/>
          </a:p>
          <a:p>
            <a:pPr algn="just"/>
            <a:endParaRPr lang="es-ES" sz="3200" dirty="0"/>
          </a:p>
        </p:txBody>
      </p:sp>
      <p:pic>
        <p:nvPicPr>
          <p:cNvPr id="4" name="Picture 2" descr="http://web.opentechla.com/wp-content/themes/opentech-2011/images/page-headers/page-header-valor-agregad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675" y="289722"/>
            <a:ext cx="9929610" cy="149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183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61675" y="1729824"/>
            <a:ext cx="10058400" cy="2842176"/>
          </a:xfrm>
        </p:spPr>
        <p:txBody>
          <a:bodyPr>
            <a:noAutofit/>
          </a:bodyPr>
          <a:lstStyle/>
          <a:p>
            <a:pPr algn="just"/>
            <a:r>
              <a:rPr lang="es-CO" sz="2800" dirty="0"/>
              <a:t>. Su cálculo no es complejo; por tanto es fácil de comprender y aplicar.</a:t>
            </a:r>
            <a:endParaRPr lang="es-ES" sz="2800" dirty="0"/>
          </a:p>
          <a:p>
            <a:pPr algn="just"/>
            <a:r>
              <a:rPr lang="es-CO" sz="2800" dirty="0"/>
              <a:t>. Permite medir con precisión la riqueza generada, desde la perspectiva de los accionistas.</a:t>
            </a:r>
            <a:endParaRPr lang="es-ES" sz="2800" dirty="0"/>
          </a:p>
          <a:p>
            <a:pPr algn="just"/>
            <a:r>
              <a:rPr lang="es-CO" sz="2800" dirty="0"/>
              <a:t>. Cualquier directivo o empleado puede entenderlo con facilidad.</a:t>
            </a:r>
            <a:endParaRPr lang="es-ES" sz="2800" dirty="0"/>
          </a:p>
          <a:p>
            <a:pPr algn="just"/>
            <a:r>
              <a:rPr lang="es-CO" sz="2800" dirty="0"/>
              <a:t>. Es posible realizar mediciones efectivas cuando se aplica como sistemas de incentivos monetarios, tanto a los directivos como a los empleados de la organización.</a:t>
            </a:r>
            <a:endParaRPr lang="es-ES" sz="2800" dirty="0"/>
          </a:p>
          <a:p>
            <a:pPr algn="just"/>
            <a:r>
              <a:rPr lang="es-CO" sz="2800" dirty="0"/>
              <a:t>. Evita prácticas cortoplacistas que deterioran a mediano y largo plazo los resultados de la compañía.</a:t>
            </a:r>
            <a:endParaRPr lang="es-ES" sz="2800" dirty="0"/>
          </a:p>
          <a:p>
            <a:pPr algn="just"/>
            <a:endParaRPr lang="es-ES" sz="2800" dirty="0"/>
          </a:p>
        </p:txBody>
      </p:sp>
      <p:pic>
        <p:nvPicPr>
          <p:cNvPr id="4" name="Picture 2" descr="http://web.opentechla.com/wp-content/themes/opentech-2011/images/page-headers/page-header-valor-agregad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070" y="231821"/>
            <a:ext cx="9929610" cy="149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9825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sz="2800" b="1" u="sng" dirty="0"/>
              <a:t>Como calcular el EVA   </a:t>
            </a:r>
            <a:endParaRPr lang="es-ES" sz="2800" dirty="0"/>
          </a:p>
          <a:p>
            <a:pPr algn="just"/>
            <a:r>
              <a:rPr lang="es-CO" sz="2400" dirty="0"/>
              <a:t>La fórmula es:</a:t>
            </a:r>
            <a:endParaRPr lang="es-ES" sz="2400" dirty="0"/>
          </a:p>
          <a:p>
            <a:pPr algn="just"/>
            <a:r>
              <a:rPr lang="es-CO" sz="2400" dirty="0"/>
              <a:t>EVA=UODI-c* x capital (C)</a:t>
            </a:r>
            <a:endParaRPr lang="es-ES" sz="2400" dirty="0"/>
          </a:p>
          <a:p>
            <a:pPr algn="just"/>
            <a:r>
              <a:rPr lang="es-CO" sz="2400" dirty="0"/>
              <a:t>EVA=Utilidad Operacional Después de Impuestos (UODI) – costo del capital x capital.</a:t>
            </a:r>
            <a:endParaRPr lang="es-ES" sz="2400" dirty="0"/>
          </a:p>
          <a:p>
            <a:pPr algn="just"/>
            <a:r>
              <a:rPr lang="es-CO" sz="2400" dirty="0"/>
              <a:t>     Según esta ecuación, puede afirmarse que el EVA es el ingreso residual o utilidad operacional menos un cargo por el uso del capital. El EVA es la diferencia entre las utilidades derivadas de las operaciones de la empresa y el costo del capital gestionado mediante una línea de crédito.</a:t>
            </a:r>
            <a:endParaRPr lang="es-ES" sz="2400" dirty="0"/>
          </a:p>
          <a:p>
            <a:endParaRPr lang="es-ES" dirty="0"/>
          </a:p>
        </p:txBody>
      </p:sp>
      <p:pic>
        <p:nvPicPr>
          <p:cNvPr id="4" name="Picture 2" descr="http://web.opentechla.com/wp-content/themes/opentech-2011/images/page-headers/page-header-valor-agregad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675" y="231821"/>
            <a:ext cx="9929610" cy="1498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63914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</TotalTime>
  <Words>672</Words>
  <Application>Microsoft Office PowerPoint</Application>
  <PresentationFormat>Panorámica</PresentationFormat>
  <Paragraphs>35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Retrospección</vt:lpstr>
      <vt:lpstr>VALOR ECONÓMICO AGREGADO (EVA) </vt:lpstr>
      <vt:lpstr>Presentación de PowerPoint</vt:lpstr>
      <vt:lpstr>Presentación de PowerPoint</vt:lpstr>
      <vt:lpstr>Presentación de PowerPoint</vt:lpstr>
      <vt:lpstr>Presentación de PowerPoint</vt:lpstr>
      <vt:lpstr>¿Qué es el Eva? </vt:lpstr>
      <vt:lpstr>Ventajas del EVA 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VALOR ECONÓMICO AGREGADO (EVA)</dc:title>
  <dc:creator>Full name</dc:creator>
  <cp:lastModifiedBy>Full name</cp:lastModifiedBy>
  <cp:revision>5</cp:revision>
  <dcterms:created xsi:type="dcterms:W3CDTF">2014-09-03T20:07:56Z</dcterms:created>
  <dcterms:modified xsi:type="dcterms:W3CDTF">2014-09-03T20:33:52Z</dcterms:modified>
</cp:coreProperties>
</file>