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394E4BD-6D4B-4975-A8C4-91809E59554C}" type="datetimeFigureOut">
              <a:rPr lang="es-ES" smtClean="0"/>
              <a:t>06/05/2015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65C244-23C0-4E62-8DB5-FFDE1A721B3E}" type="slidenum">
              <a:rPr lang="es-ES" smtClean="0"/>
              <a:t>‹Nº›</a:t>
            </a:fld>
            <a:endParaRPr lang="es-ES"/>
          </a:p>
        </p:txBody>
      </p:sp>
    </p:spTree>
    <p:extLst>
      <p:ext uri="{BB962C8B-B14F-4D97-AF65-F5344CB8AC3E}">
        <p14:creationId xmlns:p14="http://schemas.microsoft.com/office/powerpoint/2010/main" val="551599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394E4BD-6D4B-4975-A8C4-91809E59554C}" type="datetimeFigureOut">
              <a:rPr lang="es-ES" smtClean="0"/>
              <a:t>06/05/2015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65C244-23C0-4E62-8DB5-FFDE1A721B3E}" type="slidenum">
              <a:rPr lang="es-ES" smtClean="0"/>
              <a:t>‹Nº›</a:t>
            </a:fld>
            <a:endParaRPr lang="es-ES"/>
          </a:p>
        </p:txBody>
      </p:sp>
    </p:spTree>
    <p:extLst>
      <p:ext uri="{BB962C8B-B14F-4D97-AF65-F5344CB8AC3E}">
        <p14:creationId xmlns:p14="http://schemas.microsoft.com/office/powerpoint/2010/main" val="1402534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394E4BD-6D4B-4975-A8C4-91809E59554C}" type="datetimeFigureOut">
              <a:rPr lang="es-ES" smtClean="0"/>
              <a:t>06/05/2015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65C244-23C0-4E62-8DB5-FFDE1A721B3E}" type="slidenum">
              <a:rPr lang="es-ES" smtClean="0"/>
              <a:t>‹Nº›</a:t>
            </a:fld>
            <a:endParaRPr lang="es-ES"/>
          </a:p>
        </p:txBody>
      </p:sp>
    </p:spTree>
    <p:extLst>
      <p:ext uri="{BB962C8B-B14F-4D97-AF65-F5344CB8AC3E}">
        <p14:creationId xmlns:p14="http://schemas.microsoft.com/office/powerpoint/2010/main" val="1464032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394E4BD-6D4B-4975-A8C4-91809E59554C}" type="datetimeFigureOut">
              <a:rPr lang="es-ES" smtClean="0"/>
              <a:t>06/05/2015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65C244-23C0-4E62-8DB5-FFDE1A721B3E}" type="slidenum">
              <a:rPr lang="es-ES" smtClean="0"/>
              <a:t>‹Nº›</a:t>
            </a:fld>
            <a:endParaRPr lang="es-ES"/>
          </a:p>
        </p:txBody>
      </p:sp>
    </p:spTree>
    <p:extLst>
      <p:ext uri="{BB962C8B-B14F-4D97-AF65-F5344CB8AC3E}">
        <p14:creationId xmlns:p14="http://schemas.microsoft.com/office/powerpoint/2010/main" val="1376787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394E4BD-6D4B-4975-A8C4-91809E59554C}" type="datetimeFigureOut">
              <a:rPr lang="es-ES" smtClean="0"/>
              <a:t>06/05/2015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65C244-23C0-4E62-8DB5-FFDE1A721B3E}" type="slidenum">
              <a:rPr lang="es-ES" smtClean="0"/>
              <a:t>‹Nº›</a:t>
            </a:fld>
            <a:endParaRPr lang="es-ES"/>
          </a:p>
        </p:txBody>
      </p:sp>
    </p:spTree>
    <p:extLst>
      <p:ext uri="{BB962C8B-B14F-4D97-AF65-F5344CB8AC3E}">
        <p14:creationId xmlns:p14="http://schemas.microsoft.com/office/powerpoint/2010/main" val="3069460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394E4BD-6D4B-4975-A8C4-91809E59554C}" type="datetimeFigureOut">
              <a:rPr lang="es-ES" smtClean="0"/>
              <a:t>06/05/2015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965C244-23C0-4E62-8DB5-FFDE1A721B3E}" type="slidenum">
              <a:rPr lang="es-ES" smtClean="0"/>
              <a:t>‹Nº›</a:t>
            </a:fld>
            <a:endParaRPr lang="es-ES"/>
          </a:p>
        </p:txBody>
      </p:sp>
    </p:spTree>
    <p:extLst>
      <p:ext uri="{BB962C8B-B14F-4D97-AF65-F5344CB8AC3E}">
        <p14:creationId xmlns:p14="http://schemas.microsoft.com/office/powerpoint/2010/main" val="3759220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394E4BD-6D4B-4975-A8C4-91809E59554C}" type="datetimeFigureOut">
              <a:rPr lang="es-ES" smtClean="0"/>
              <a:t>06/05/2015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965C244-23C0-4E62-8DB5-FFDE1A721B3E}" type="slidenum">
              <a:rPr lang="es-ES" smtClean="0"/>
              <a:t>‹Nº›</a:t>
            </a:fld>
            <a:endParaRPr lang="es-ES"/>
          </a:p>
        </p:txBody>
      </p:sp>
    </p:spTree>
    <p:extLst>
      <p:ext uri="{BB962C8B-B14F-4D97-AF65-F5344CB8AC3E}">
        <p14:creationId xmlns:p14="http://schemas.microsoft.com/office/powerpoint/2010/main" val="1554766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394E4BD-6D4B-4975-A8C4-91809E59554C}" type="datetimeFigureOut">
              <a:rPr lang="es-ES" smtClean="0"/>
              <a:t>06/05/2015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965C244-23C0-4E62-8DB5-FFDE1A721B3E}" type="slidenum">
              <a:rPr lang="es-ES" smtClean="0"/>
              <a:t>‹Nº›</a:t>
            </a:fld>
            <a:endParaRPr lang="es-ES"/>
          </a:p>
        </p:txBody>
      </p:sp>
    </p:spTree>
    <p:extLst>
      <p:ext uri="{BB962C8B-B14F-4D97-AF65-F5344CB8AC3E}">
        <p14:creationId xmlns:p14="http://schemas.microsoft.com/office/powerpoint/2010/main" val="281459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394E4BD-6D4B-4975-A8C4-91809E59554C}" type="datetimeFigureOut">
              <a:rPr lang="es-ES" smtClean="0"/>
              <a:t>06/05/2015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965C244-23C0-4E62-8DB5-FFDE1A721B3E}" type="slidenum">
              <a:rPr lang="es-ES" smtClean="0"/>
              <a:t>‹Nº›</a:t>
            </a:fld>
            <a:endParaRPr lang="es-ES"/>
          </a:p>
        </p:txBody>
      </p:sp>
    </p:spTree>
    <p:extLst>
      <p:ext uri="{BB962C8B-B14F-4D97-AF65-F5344CB8AC3E}">
        <p14:creationId xmlns:p14="http://schemas.microsoft.com/office/powerpoint/2010/main" val="2103992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94E4BD-6D4B-4975-A8C4-91809E59554C}" type="datetimeFigureOut">
              <a:rPr lang="es-ES" smtClean="0"/>
              <a:t>06/05/2015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965C244-23C0-4E62-8DB5-FFDE1A721B3E}" type="slidenum">
              <a:rPr lang="es-ES" smtClean="0"/>
              <a:t>‹Nº›</a:t>
            </a:fld>
            <a:endParaRPr lang="es-ES"/>
          </a:p>
        </p:txBody>
      </p:sp>
    </p:spTree>
    <p:extLst>
      <p:ext uri="{BB962C8B-B14F-4D97-AF65-F5344CB8AC3E}">
        <p14:creationId xmlns:p14="http://schemas.microsoft.com/office/powerpoint/2010/main" val="360387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94E4BD-6D4B-4975-A8C4-91809E59554C}" type="datetimeFigureOut">
              <a:rPr lang="es-ES" smtClean="0"/>
              <a:t>06/05/2015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965C244-23C0-4E62-8DB5-FFDE1A721B3E}" type="slidenum">
              <a:rPr lang="es-ES" smtClean="0"/>
              <a:t>‹Nº›</a:t>
            </a:fld>
            <a:endParaRPr lang="es-ES"/>
          </a:p>
        </p:txBody>
      </p:sp>
    </p:spTree>
    <p:extLst>
      <p:ext uri="{BB962C8B-B14F-4D97-AF65-F5344CB8AC3E}">
        <p14:creationId xmlns:p14="http://schemas.microsoft.com/office/powerpoint/2010/main" val="1517599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4E4BD-6D4B-4975-A8C4-91809E59554C}" type="datetimeFigureOut">
              <a:rPr lang="es-ES" smtClean="0"/>
              <a:t>06/05/2015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65C244-23C0-4E62-8DB5-FFDE1A721B3E}" type="slidenum">
              <a:rPr lang="es-ES" smtClean="0"/>
              <a:t>‹Nº›</a:t>
            </a:fld>
            <a:endParaRPr lang="es-ES"/>
          </a:p>
        </p:txBody>
      </p:sp>
    </p:spTree>
    <p:extLst>
      <p:ext uri="{BB962C8B-B14F-4D97-AF65-F5344CB8AC3E}">
        <p14:creationId xmlns:p14="http://schemas.microsoft.com/office/powerpoint/2010/main" val="1496980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lh6.googleusercontent.com/-yd04-jFMCpk/AAAAAAAAAAI/AAAAAAAAABA/4BwqBvwbVlQ/s80-c/photo.jpg"/>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aturation sat="170000"/>
                    </a14:imgEffect>
                  </a14:imgLayer>
                </a14:imgProps>
              </a:ext>
              <a:ext uri="{28A0092B-C50C-407E-A947-70E740481C1C}">
                <a14:useLocalDpi xmlns:a14="http://schemas.microsoft.com/office/drawing/2010/main" val="0"/>
              </a:ext>
            </a:extLst>
          </a:blip>
          <a:srcRect/>
          <a:stretch>
            <a:fillRect/>
          </a:stretch>
        </p:blipFill>
        <p:spPr bwMode="auto">
          <a:xfrm>
            <a:off x="467544" y="332656"/>
            <a:ext cx="8136904" cy="561662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p:txBody>
          <a:bodyPr>
            <a:normAutofit fontScale="90000"/>
          </a:bodyPr>
          <a:lstStyle/>
          <a:p>
            <a:r>
              <a:rPr lang="es-CO" b="1" dirty="0"/>
              <a:t>El </a:t>
            </a:r>
            <a:r>
              <a:rPr lang="es-CO" b="1" dirty="0" smtClean="0"/>
              <a:t>Dictamen </a:t>
            </a:r>
            <a:r>
              <a:rPr lang="es-CO" b="1" dirty="0"/>
              <a:t>del </a:t>
            </a:r>
            <a:r>
              <a:rPr lang="es-CO" b="1" dirty="0" smtClean="0"/>
              <a:t>Revisor Fiscal </a:t>
            </a:r>
            <a:r>
              <a:rPr lang="es-CO" b="1" dirty="0"/>
              <a:t>cuando hubo otro revisor fiscal en el período anterior</a:t>
            </a:r>
            <a:r>
              <a:rPr lang="es-ES" b="1" dirty="0"/>
              <a:t/>
            </a:r>
            <a:br>
              <a:rPr lang="es-ES" b="1" dirty="0"/>
            </a:br>
            <a:endParaRPr lang="es-ES" b="1" dirty="0"/>
          </a:p>
        </p:txBody>
      </p:sp>
      <p:sp>
        <p:nvSpPr>
          <p:cNvPr id="3" name="2 Subtítulo"/>
          <p:cNvSpPr>
            <a:spLocks noGrp="1"/>
          </p:cNvSpPr>
          <p:nvPr>
            <p:ph type="subTitle" idx="1"/>
          </p:nvPr>
        </p:nvSpPr>
        <p:spPr>
          <a:xfrm>
            <a:off x="1403648" y="4509120"/>
            <a:ext cx="6400800" cy="864096"/>
          </a:xfrm>
        </p:spPr>
        <p:txBody>
          <a:bodyPr/>
          <a:lstStyle/>
          <a:p>
            <a:r>
              <a:rPr lang="es-ES" dirty="0" smtClean="0"/>
              <a:t>CARLOS HIDALGO BOLAÑOS</a:t>
            </a:r>
            <a:endParaRPr lang="es-ES" dirty="0"/>
          </a:p>
        </p:txBody>
      </p:sp>
    </p:spTree>
    <p:extLst>
      <p:ext uri="{BB962C8B-B14F-4D97-AF65-F5344CB8AC3E}">
        <p14:creationId xmlns:p14="http://schemas.microsoft.com/office/powerpoint/2010/main" val="77174609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484784"/>
            <a:ext cx="8229600" cy="4525963"/>
          </a:xfrm>
        </p:spPr>
        <p:txBody>
          <a:bodyPr>
            <a:normAutofit fontScale="85000" lnSpcReduction="10000"/>
          </a:bodyPr>
          <a:lstStyle/>
          <a:p>
            <a:pPr marL="0" indent="0" algn="ctr">
              <a:buNone/>
            </a:pPr>
            <a:r>
              <a:rPr lang="es-CO" b="1" dirty="0"/>
              <a:t>2. El dictamen sobre estados financieros</a:t>
            </a:r>
            <a:endParaRPr lang="es-ES" dirty="0"/>
          </a:p>
          <a:p>
            <a:pPr marL="0" indent="0">
              <a:buNone/>
            </a:pPr>
            <a:r>
              <a:rPr lang="es-CO" b="1" dirty="0"/>
              <a:t>2.1. Marco legal y teórico</a:t>
            </a:r>
            <a:endParaRPr lang="es-ES" dirty="0"/>
          </a:p>
          <a:p>
            <a:pPr marL="0" indent="0" algn="just">
              <a:buNone/>
            </a:pPr>
            <a:r>
              <a:rPr lang="es-CO" dirty="0"/>
              <a:t>Algunos revisores fiscales han estado actuando equivocadamente al cumplir con esta obligación; pues acostumbran fundir en un solo documento el dictamen ordenado por el artículo 208 del Código de Comercio y el informe anual a la asamblea o junta de socios establecido en el artículo 209 ibídem.</a:t>
            </a:r>
            <a:endParaRPr lang="es-ES" dirty="0"/>
          </a:p>
          <a:p>
            <a:pPr marL="0" indent="0">
              <a:buNone/>
            </a:pPr>
            <a:r>
              <a:rPr lang="es-CO" dirty="0"/>
              <a:t>Es bueno resaltar que el mencionado artículo 208 está complementado y actualizado por el artículo 38 de la ley 222 de 1995, así:</a:t>
            </a:r>
            <a:endParaRPr lang="es-ES" dirty="0"/>
          </a:p>
          <a:p>
            <a:endParaRPr lang="es-ES" dirty="0"/>
          </a:p>
        </p:txBody>
      </p:sp>
      <p:pic>
        <p:nvPicPr>
          <p:cNvPr id="4" name="Picture 4" descr="http://abakos.com.co/wp-content/uploads/2014/02/revisoria-fisc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0648"/>
            <a:ext cx="8136904"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136202"/>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92696"/>
            <a:ext cx="8229600" cy="4525963"/>
          </a:xfrm>
        </p:spPr>
        <p:txBody>
          <a:bodyPr>
            <a:noAutofit/>
          </a:bodyPr>
          <a:lstStyle/>
          <a:p>
            <a:pPr algn="just"/>
            <a:r>
              <a:rPr lang="es-CO" sz="2100" i="1" dirty="0"/>
              <a:t>“</a:t>
            </a:r>
            <a:r>
              <a:rPr lang="es-CO" sz="2100" b="1" i="1" dirty="0"/>
              <a:t>ARTICULO 38. ESTADOS FINANCIEROS DICTAMINADOS. </a:t>
            </a:r>
            <a:r>
              <a:rPr lang="es-CO" sz="2100" i="1" dirty="0"/>
              <a:t>Son dictaminados aquellos estados financieros certificados que se acompañen de la opinión profesional del revisor fiscal o, a falta de éste, del contador público independiente que los hubiere examinado de conformidad con las normas de auditoría generalmente aceptadas.</a:t>
            </a:r>
            <a:endParaRPr lang="es-ES" sz="2100" dirty="0"/>
          </a:p>
          <a:p>
            <a:pPr algn="just"/>
            <a:r>
              <a:rPr lang="es-CO" sz="2100" i="1" dirty="0"/>
              <a:t>Estos estados deben ser suscritos por dicho profesional, anteponiendo la expresión “ver la opinión adjunta” u otra similar. El sentido y alcance de su firma será el que se indique en el dictamen correspondiente.</a:t>
            </a:r>
            <a:endParaRPr lang="es-ES" sz="2100" dirty="0"/>
          </a:p>
          <a:p>
            <a:pPr algn="just"/>
            <a:r>
              <a:rPr lang="es-CO" sz="2100" i="1" dirty="0"/>
              <a:t>Cuando los estados financieros se presenten conjuntamente con el informe de gestión de los administradores, el revisor fiscal o contador público independiente deberá incluir en su informe su opinión sobre si entre aquellos y éstos existe la debida concordancia.”</a:t>
            </a:r>
            <a:endParaRPr lang="es-ES" sz="2100" dirty="0"/>
          </a:p>
          <a:p>
            <a:pPr marL="0" indent="0" algn="just">
              <a:buNone/>
            </a:pPr>
            <a:r>
              <a:rPr lang="es-CO" sz="2100" dirty="0"/>
              <a:t>Antes de adentrarnos en el contenido y forma del dictamen, es necesario recordar lo que la ley 222 de 1995, en su artículo 37, define como estados financieros certificados:</a:t>
            </a:r>
            <a:endParaRPr lang="es-ES" sz="2100" dirty="0"/>
          </a:p>
          <a:p>
            <a:pPr algn="just"/>
            <a:endParaRPr lang="es-ES" sz="2100" dirty="0"/>
          </a:p>
        </p:txBody>
      </p:sp>
    </p:spTree>
    <p:extLst>
      <p:ext uri="{BB962C8B-B14F-4D97-AF65-F5344CB8AC3E}">
        <p14:creationId xmlns:p14="http://schemas.microsoft.com/office/powerpoint/2010/main" val="875214172"/>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80728"/>
            <a:ext cx="8229600" cy="4525963"/>
          </a:xfrm>
        </p:spPr>
        <p:txBody>
          <a:bodyPr>
            <a:noAutofit/>
          </a:bodyPr>
          <a:lstStyle/>
          <a:p>
            <a:pPr algn="just"/>
            <a:r>
              <a:rPr lang="es-CO" sz="2100" dirty="0"/>
              <a:t>“</a:t>
            </a:r>
            <a:r>
              <a:rPr lang="es-CO" sz="2100" b="1" i="1" dirty="0"/>
              <a:t>ARTICULO 37. ESTADOS FINANCIEROS CERTIFICADOS.</a:t>
            </a:r>
            <a:r>
              <a:rPr lang="es-CO" sz="2100" i="1" dirty="0"/>
              <a:t> El representante legal y el contador público bajo cuya responsabilidad se hubiesen preparado los estados financieros deberán certificar aquellos que se pongan a disposición de los asociados o de terceros. La certificación consiste en declarar que se han verificado previamente las afirmaciones contenidas en ellos, conforme al reglamento, y que las mismas se han tomado fielmente de los libros.”</a:t>
            </a:r>
            <a:endParaRPr lang="es-ES" sz="2100" dirty="0"/>
          </a:p>
          <a:p>
            <a:pPr marL="0" indent="0">
              <a:buNone/>
            </a:pPr>
            <a:r>
              <a:rPr lang="es-CO" sz="2100" dirty="0"/>
              <a:t>Entonces, queda muy claro que una cosa es certificar los estados financieros y otra dictaminarlos. La certificación es una declaración específica sobre la certeza de las afirmaciones que se hacen en los estados financieros (clasificación, valuación, existencia real, derechos, obligaciones y restricciones, relación de causalidad de costos y gastos con los ingresos, etc.), y es responsabilidad tanto del representante legal como del contador público bajo cuya responsabilidad se preparan los estados financieros a certificar. Ambos deben firmarlos en calidad de certificadores y ambos tienen las mismas responsabilidades con relación a ellos.</a:t>
            </a:r>
            <a:endParaRPr lang="es-ES" sz="2100" dirty="0"/>
          </a:p>
          <a:p>
            <a:endParaRPr lang="es-ES" sz="2100" dirty="0"/>
          </a:p>
        </p:txBody>
      </p:sp>
    </p:spTree>
    <p:extLst>
      <p:ext uri="{BB962C8B-B14F-4D97-AF65-F5344CB8AC3E}">
        <p14:creationId xmlns:p14="http://schemas.microsoft.com/office/powerpoint/2010/main" val="1738182913"/>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04664"/>
            <a:ext cx="8229600" cy="4525963"/>
          </a:xfrm>
        </p:spPr>
        <p:txBody>
          <a:bodyPr>
            <a:noAutofit/>
          </a:bodyPr>
          <a:lstStyle/>
          <a:p>
            <a:pPr algn="just"/>
            <a:r>
              <a:rPr lang="es-CO" sz="2100" dirty="0"/>
              <a:t>Por otra parte, para que el revisor fiscal pueda dictaminar los estados financieros es indispensable que antes hayan sido certificados en los términos establecidos por el artículo 37 de la ley 222 de 1995, ya comentado. Así lo exige, con claridad absoluta, el artículo 38 de la misma ley al indicar que “</a:t>
            </a:r>
            <a:r>
              <a:rPr lang="es-CO" sz="2100" i="1" dirty="0"/>
              <a:t> Son dictaminados aquellos estados financieros certificados que se acompañen de la opinión profesional del revisor fiscal o, a falta de éste, del contador público independiente que los hubiere examinado…”.</a:t>
            </a:r>
            <a:endParaRPr lang="es-ES" sz="2100" dirty="0"/>
          </a:p>
          <a:p>
            <a:pPr marL="0" indent="0" algn="just">
              <a:buNone/>
            </a:pPr>
            <a:r>
              <a:rPr lang="es-CO" sz="2100" dirty="0"/>
              <a:t>El dictamen sobre los estados financieros es una manifestación escrita suscrita por el Contador Público responsable de ella, en la cual da fe pública sobre la certeza y validez de lo contenido en dichos estados financieros, manifestación que en todos los casos debe hacerse en documento aparte que debe adjuntarse a ellos. Dentro del cuerpo de los estados financieros debe el Contador Público que dictamina, estampar su firma, citando el número de su tarjeta profesional y en qué calidad firma (revisor fiscal, auditor externo, contador independiente), agregando siempre al pie de su firma la expresión “ver dictamen adjunto” u otra que signifique lo mismo.</a:t>
            </a:r>
            <a:endParaRPr lang="es-ES" sz="2100" dirty="0"/>
          </a:p>
          <a:p>
            <a:pPr algn="just"/>
            <a:endParaRPr lang="es-ES" sz="2100" dirty="0"/>
          </a:p>
        </p:txBody>
      </p:sp>
    </p:spTree>
    <p:extLst>
      <p:ext uri="{BB962C8B-B14F-4D97-AF65-F5344CB8AC3E}">
        <p14:creationId xmlns:p14="http://schemas.microsoft.com/office/powerpoint/2010/main" val="25779255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531134460"/>
              </p:ext>
            </p:extLst>
          </p:nvPr>
        </p:nvGraphicFramePr>
        <p:xfrm>
          <a:off x="372941" y="242330"/>
          <a:ext cx="8424936" cy="2178558"/>
        </p:xfrm>
        <a:graphic>
          <a:graphicData uri="http://schemas.openxmlformats.org/drawingml/2006/table">
            <a:tbl>
              <a:tblPr firstRow="1" firstCol="1" bandRow="1">
                <a:tableStyleId>{5C22544A-7EE6-4342-B048-85BDC9FD1C3A}</a:tableStyleId>
              </a:tblPr>
              <a:tblGrid>
                <a:gridCol w="8424936"/>
              </a:tblGrid>
              <a:tr h="0">
                <a:tc>
                  <a:txBody>
                    <a:bodyPr/>
                    <a:lstStyle/>
                    <a:p>
                      <a:pPr>
                        <a:lnSpc>
                          <a:spcPct val="115000"/>
                        </a:lnSpc>
                        <a:spcAft>
                          <a:spcPts val="0"/>
                        </a:spcAft>
                      </a:pPr>
                      <a:r>
                        <a:rPr lang="es-CO" sz="1350" dirty="0">
                          <a:effectLst/>
                        </a:rPr>
                        <a:t>El artículo 208 del decreto especial 410 de 1971 dice concretamente que se trata de dictamen sobre “balances generales” (estados financieros según lo establece ahora el artículo 38 de la ley 222 de 1995) y estipula taxativamente cuál es su contenido mínimo. Si examinamos atentamente la norma, podemos concluir que definitivamente debe referirse nada más que a los estados financieros y en ningún momento a las operaciones de la empresa, actos de los administradores, calidad del control interno u otros aspectos que deberían ser conocidos exclusivamente por sus propietarios y administradores y por las autoridades competentes del Estado.</a:t>
                      </a:r>
                      <a:br>
                        <a:rPr lang="es-CO" sz="1350" dirty="0">
                          <a:effectLst/>
                        </a:rPr>
                      </a:br>
                      <a:r>
                        <a:rPr lang="es-CO" sz="1350" dirty="0">
                          <a:effectLst/>
                        </a:rPr>
                        <a:t>Solamente dos aspectos que no se relacionan directamente con los estados financieros deben ser incluidos dentro del dictamen emitido por el revisor fiscal:</a:t>
                      </a:r>
                      <a:endParaRPr lang="es-ES" sz="1100" dirty="0">
                        <a:effectLst/>
                        <a:latin typeface="Calibri"/>
                        <a:ea typeface="Calibri"/>
                        <a:cs typeface="Times New Roman"/>
                      </a:endParaRPr>
                    </a:p>
                  </a:txBody>
                  <a:tcPr marL="142875" marR="142875" marT="190500" marB="95250"/>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3461238955"/>
              </p:ext>
            </p:extLst>
          </p:nvPr>
        </p:nvGraphicFramePr>
        <p:xfrm>
          <a:off x="299267" y="4725144"/>
          <a:ext cx="8486956" cy="1941957"/>
        </p:xfrm>
        <a:graphic>
          <a:graphicData uri="http://schemas.openxmlformats.org/drawingml/2006/table">
            <a:tbl>
              <a:tblPr firstRow="1" firstCol="1" bandRow="1">
                <a:tableStyleId>{5C22544A-7EE6-4342-B048-85BDC9FD1C3A}</a:tableStyleId>
              </a:tblPr>
              <a:tblGrid>
                <a:gridCol w="8486956"/>
              </a:tblGrid>
              <a:tr h="0">
                <a:tc>
                  <a:txBody>
                    <a:bodyPr/>
                    <a:lstStyle/>
                    <a:p>
                      <a:pPr>
                        <a:lnSpc>
                          <a:spcPct val="115000"/>
                        </a:lnSpc>
                        <a:spcAft>
                          <a:spcPts val="0"/>
                        </a:spcAft>
                      </a:pPr>
                      <a:r>
                        <a:rPr lang="es-CO" sz="1350" dirty="0">
                          <a:effectLst/>
                        </a:rPr>
                        <a:t>No es correcto que el revisor fiscal haga un solo documento que incluya lo ordenado por los artículos 208 y 209 del decreto 410 ibídem; pues el dictamen debe referirse a los estados financieros y no tiene destinatarios específicos toda vez que es de libre e ilimitado conocimiento, mientras que el informe “a la asamblea o junta de socios” sí debe ser dirigido al máximo órgano social (asamblea en caso de sociedades de capital o junta de socios en el de sociedades de personas) y se refiere a actos de los administradores y operaciones de la empresa que deben ser conocidos exclusivamente por los propietarios y administradores de la empresa y por las autoridades competentes del Estado.</a:t>
                      </a:r>
                      <a:endParaRPr lang="es-ES" sz="1100" dirty="0">
                        <a:effectLst/>
                        <a:latin typeface="Calibri"/>
                        <a:ea typeface="Calibri"/>
                        <a:cs typeface="Times New Roman"/>
                      </a:endParaRPr>
                    </a:p>
                  </a:txBody>
                  <a:tcPr marL="142875" marR="142875" marT="190500" marB="95250"/>
                </a:tc>
              </a:tr>
            </a:tbl>
          </a:graphicData>
        </a:graphic>
      </p:graphicFrame>
      <p:sp>
        <p:nvSpPr>
          <p:cNvPr id="6" name="Rectangle 1"/>
          <p:cNvSpPr>
            <a:spLocks noChangeArrowheads="1"/>
          </p:cNvSpPr>
          <p:nvPr/>
        </p:nvSpPr>
        <p:spPr bwMode="auto">
          <a:xfrm>
            <a:off x="372940" y="2420888"/>
            <a:ext cx="844753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1. Indicar </a:t>
            </a:r>
            <a:r>
              <a:rPr kumimoji="0" lang="es-CO" sz="1400" b="0" i="0" u="none" strike="noStrike" cap="none" normalizeH="0" baseline="0" dirty="0" smtClean="0">
                <a:ln>
                  <a:noFill/>
                </a:ln>
                <a:solidFill>
                  <a:srgbClr val="333333"/>
                </a:solidFill>
                <a:effectLst/>
                <a:latin typeface="Calibri"/>
                <a:ea typeface="Times New Roman" pitchFamily="18" charset="0"/>
                <a:cs typeface="Arial" pitchFamily="34" charset="0"/>
              </a:rPr>
              <a:t>“…</a:t>
            </a:r>
            <a:r>
              <a:rPr kumimoji="0" lang="es-CO" sz="1400" b="0" i="1"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si las operaciones registradas se ajustan a los estatutos y a las decisiones de la asamblea o junta directiva, en su caso</a:t>
            </a:r>
            <a:r>
              <a:rPr kumimoji="0" lang="es-CO" sz="1400" b="0" i="1" u="none" strike="noStrike" cap="none" normalizeH="0" baseline="0" dirty="0" smtClean="0">
                <a:ln>
                  <a:noFill/>
                </a:ln>
                <a:solidFill>
                  <a:srgbClr val="333333"/>
                </a:solidFill>
                <a:effectLst/>
                <a:latin typeface="Calibri"/>
                <a:ea typeface="Times New Roman" pitchFamily="18" charset="0"/>
                <a:cs typeface="Arial" pitchFamily="34" charset="0"/>
              </a:rPr>
              <a:t>”</a:t>
            </a:r>
            <a:r>
              <a:rPr kumimoji="0" lang="es-CO"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como se indica en el numeral 3 del art</a:t>
            </a:r>
            <a:r>
              <a:rPr kumimoji="0" lang="es-CO" sz="1400" b="0" i="0" u="none" strike="noStrike" cap="none" normalizeH="0" baseline="0" dirty="0" smtClean="0">
                <a:ln>
                  <a:noFill/>
                </a:ln>
                <a:solidFill>
                  <a:srgbClr val="333333"/>
                </a:solidFill>
                <a:effectLst/>
                <a:latin typeface="Calibri"/>
                <a:ea typeface="Times New Roman" pitchFamily="18" charset="0"/>
                <a:cs typeface="Arial" pitchFamily="34" charset="0"/>
              </a:rPr>
              <a:t>í</a:t>
            </a:r>
            <a:r>
              <a:rPr kumimoji="0" lang="es-CO"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culo 208 del decreto 410 de 1971; y</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2. Lo exigido por el art</a:t>
            </a:r>
            <a:r>
              <a:rPr kumimoji="0" lang="es-CO" sz="1400" b="0" i="0" u="none" strike="noStrike" cap="none" normalizeH="0" baseline="0" dirty="0" smtClean="0">
                <a:ln>
                  <a:noFill/>
                </a:ln>
                <a:solidFill>
                  <a:srgbClr val="333333"/>
                </a:solidFill>
                <a:effectLst/>
                <a:latin typeface="Calibri"/>
                <a:ea typeface="Times New Roman" pitchFamily="18" charset="0"/>
                <a:cs typeface="Arial" pitchFamily="34" charset="0"/>
              </a:rPr>
              <a:t>í</a:t>
            </a:r>
            <a:r>
              <a:rPr kumimoji="0" lang="es-CO"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culo 11 del decreto reglamentario 1406 de 1999, en cuanto tiene que ver con los aportes para seguridad social, as</a:t>
            </a:r>
            <a:r>
              <a:rPr kumimoji="0" lang="es-CO" sz="1400" b="0" i="0" u="none" strike="noStrike" cap="none" normalizeH="0" baseline="0" dirty="0" smtClean="0">
                <a:ln>
                  <a:noFill/>
                </a:ln>
                <a:solidFill>
                  <a:srgbClr val="333333"/>
                </a:solidFill>
                <a:effectLst/>
                <a:latin typeface="Calibri"/>
                <a:ea typeface="Times New Roman" pitchFamily="18" charset="0"/>
                <a:cs typeface="Arial" pitchFamily="34" charset="0"/>
              </a:rPr>
              <a:t>í</a:t>
            </a:r>
            <a:r>
              <a:rPr kumimoji="0" lang="es-CO"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sz="1400" b="0" i="1" u="none" strike="noStrike" cap="none" normalizeH="0" baseline="0" dirty="0" smtClean="0">
                <a:ln>
                  <a:noFill/>
                </a:ln>
                <a:solidFill>
                  <a:srgbClr val="333333"/>
                </a:solidFill>
                <a:effectLst/>
                <a:latin typeface="Calibri"/>
                <a:ea typeface="Times New Roman" pitchFamily="18" charset="0"/>
                <a:cs typeface="Arial" pitchFamily="34" charset="0"/>
              </a:rPr>
              <a:t>“</a:t>
            </a:r>
            <a:r>
              <a:rPr kumimoji="0" lang="es-CO" sz="1400" b="1" i="1"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ART. 11.-</a:t>
            </a:r>
            <a:r>
              <a:rPr kumimoji="0" lang="es-CO" sz="1400" b="0" i="1" u="none" strike="noStrike" cap="none" normalizeH="0" baseline="0" dirty="0" smtClean="0">
                <a:ln>
                  <a:noFill/>
                </a:ln>
                <a:solidFill>
                  <a:srgbClr val="333333"/>
                </a:solidFill>
                <a:effectLst/>
                <a:latin typeface="Calibri"/>
                <a:ea typeface="Times New Roman" pitchFamily="18" charset="0"/>
                <a:cs typeface="Arial" pitchFamily="34" charset="0"/>
              </a:rPr>
              <a:t> </a:t>
            </a:r>
            <a:r>
              <a:rPr kumimoji="0" lang="es-CO" sz="1400" b="1" i="1"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Certificaciones de Contadores y revisores fiscales.</a:t>
            </a:r>
            <a:r>
              <a:rPr kumimoji="0" lang="es-CO" sz="1400" b="0" i="1" u="none" strike="noStrike" cap="none" normalizeH="0" baseline="0" dirty="0" smtClean="0">
                <a:ln>
                  <a:noFill/>
                </a:ln>
                <a:solidFill>
                  <a:srgbClr val="333333"/>
                </a:solidFill>
                <a:effectLst/>
                <a:latin typeface="Calibri"/>
                <a:ea typeface="Times New Roman" pitchFamily="18" charset="0"/>
                <a:cs typeface="Arial" pitchFamily="34" charset="0"/>
              </a:rPr>
              <a:t> </a:t>
            </a:r>
            <a:r>
              <a:rPr kumimoji="0" lang="es-CO" sz="1400" b="0" i="1"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Los aportantes obligados a llevar libros de contabilidad que, de conformidad con lo establecido por el C</a:t>
            </a:r>
            <a:r>
              <a:rPr kumimoji="0" lang="es-CO" sz="1400" b="0" i="1" u="none" strike="noStrike" cap="none" normalizeH="0" baseline="0" dirty="0" smtClean="0">
                <a:ln>
                  <a:noFill/>
                </a:ln>
                <a:solidFill>
                  <a:srgbClr val="333333"/>
                </a:solidFill>
                <a:effectLst/>
                <a:latin typeface="Calibri"/>
                <a:ea typeface="Times New Roman" pitchFamily="18" charset="0"/>
                <a:cs typeface="Arial" pitchFamily="34" charset="0"/>
              </a:rPr>
              <a:t>ó</a:t>
            </a:r>
            <a:r>
              <a:rPr kumimoji="0" lang="es-CO" sz="1400" b="0" i="1"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digo de Comercio y dem</a:t>
            </a:r>
            <a:r>
              <a:rPr kumimoji="0" lang="es-CO" sz="1400" b="0" i="1" u="none" strike="noStrike" cap="none" normalizeH="0" baseline="0" dirty="0" smtClean="0">
                <a:ln>
                  <a:noFill/>
                </a:ln>
                <a:solidFill>
                  <a:srgbClr val="333333"/>
                </a:solidFill>
                <a:effectLst/>
                <a:latin typeface="Calibri"/>
                <a:ea typeface="Times New Roman" pitchFamily="18" charset="0"/>
                <a:cs typeface="Arial" pitchFamily="34" charset="0"/>
              </a:rPr>
              <a:t>á</a:t>
            </a:r>
            <a:r>
              <a:rPr kumimoji="0" lang="es-CO" sz="1400" b="0" i="1"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s normas vigentes sobre la materia, est</a:t>
            </a:r>
            <a:r>
              <a:rPr kumimoji="0" lang="es-CO" sz="1400" b="0" i="1" u="none" strike="noStrike" cap="none" normalizeH="0" baseline="0" dirty="0" smtClean="0">
                <a:ln>
                  <a:noFill/>
                </a:ln>
                <a:solidFill>
                  <a:srgbClr val="333333"/>
                </a:solidFill>
                <a:effectLst/>
                <a:latin typeface="Calibri"/>
                <a:ea typeface="Times New Roman" pitchFamily="18" charset="0"/>
                <a:cs typeface="Arial" pitchFamily="34" charset="0"/>
              </a:rPr>
              <a:t>é</a:t>
            </a:r>
            <a:r>
              <a:rPr kumimoji="0" lang="es-CO" sz="1400" b="0" i="1"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n obligados a tener revisor fiscal, deber</a:t>
            </a:r>
            <a:r>
              <a:rPr kumimoji="0" lang="es-CO" sz="1400" b="0" i="1" u="none" strike="noStrike" cap="none" normalizeH="0" baseline="0" dirty="0" smtClean="0">
                <a:ln>
                  <a:noFill/>
                </a:ln>
                <a:solidFill>
                  <a:srgbClr val="333333"/>
                </a:solidFill>
                <a:effectLst/>
                <a:latin typeface="Calibri"/>
                <a:ea typeface="Times New Roman" pitchFamily="18" charset="0"/>
                <a:cs typeface="Arial" pitchFamily="34" charset="0"/>
              </a:rPr>
              <a:t>á</a:t>
            </a:r>
            <a:r>
              <a:rPr kumimoji="0" lang="es-CO" sz="1400" b="0" i="1"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n exigir que dentro de los dict</a:t>
            </a:r>
            <a:r>
              <a:rPr kumimoji="0" lang="es-CO" sz="1400" b="0" i="1" u="none" strike="noStrike" cap="none" normalizeH="0" baseline="0" dirty="0" smtClean="0">
                <a:ln>
                  <a:noFill/>
                </a:ln>
                <a:solidFill>
                  <a:srgbClr val="333333"/>
                </a:solidFill>
                <a:effectLst/>
                <a:latin typeface="Calibri"/>
                <a:ea typeface="Times New Roman" pitchFamily="18" charset="0"/>
                <a:cs typeface="Arial" pitchFamily="34" charset="0"/>
              </a:rPr>
              <a:t>á</a:t>
            </a:r>
            <a:r>
              <a:rPr kumimoji="0" lang="es-CO" sz="1400" b="0" i="1"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menes que dichos revisores deben efectuar sobre los estados financieros de cierre e intermedios, se haga constar claramente si la entidad o persona aportante ha efectuado en forma correcta y oportuna sus aportes al sistema</a:t>
            </a:r>
            <a:r>
              <a:rPr kumimoji="0" lang="es-CO" sz="1400" b="0" i="1" u="none" strike="noStrike" cap="none" normalizeH="0" baseline="0" dirty="0" smtClean="0">
                <a:ln>
                  <a:noFill/>
                </a:ln>
                <a:solidFill>
                  <a:srgbClr val="333333"/>
                </a:solidFill>
                <a:effectLst/>
                <a:latin typeface="Calibri"/>
                <a:ea typeface="Times New Roman" pitchFamily="18" charset="0"/>
                <a:cs typeface="Arial" pitchFamily="34" charset="0"/>
              </a:rPr>
              <a:t>…”</a:t>
            </a:r>
            <a:endParaRPr kumimoji="0" lang="es-CO" sz="1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818567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4483" y="1988840"/>
            <a:ext cx="8229600" cy="4525963"/>
          </a:xfrm>
        </p:spPr>
        <p:txBody>
          <a:bodyPr>
            <a:normAutofit fontScale="62500" lnSpcReduction="20000"/>
          </a:bodyPr>
          <a:lstStyle/>
          <a:p>
            <a:pPr algn="just"/>
            <a:r>
              <a:rPr lang="es-CO" dirty="0"/>
              <a:t>Normalmente son bastantes las entidades públicas y privadas que piden estados financieros dictaminados, los cuales necesariamente debe presentarse acompañados del dictamen del revisor fiscal (donde lo hay), entre ellas: superintendencias, bancos y otras compañías financieras, empresas a las que se presenta información para participar en licitaciones, inversionistas, proveedores y clientes. A ellas les interesa únicamente la información contenida en los estados financieros y no es conveniente que conozcan datos privados de operaciones y manejo de las empresas.</a:t>
            </a:r>
            <a:endParaRPr lang="es-ES" dirty="0"/>
          </a:p>
          <a:p>
            <a:pPr algn="just"/>
            <a:r>
              <a:rPr lang="es-CO" dirty="0"/>
              <a:t>El informe a la asamblea o junta de socios, por el contrario tiene un destinatario específico, establecido en el artículo 209 del decreto 410 de 1971: La asamblea de accionistas o la junta de socios, según el caso. La información que contiene no debe ser divulgada de manera libre e ilimitada y, en cambio, debe ser de conocimiento restringido, solo para los propietarios y administradores y, en casos especiales o que las normas legales lo exijan, para los organismos de inspección, vigilancia y control del Estado o las autoridades judiciales que lo requieran.</a:t>
            </a:r>
            <a:endParaRPr lang="es-ES" dirty="0"/>
          </a:p>
          <a:p>
            <a:pPr algn="just"/>
            <a:endParaRPr lang="es-ES" dirty="0"/>
          </a:p>
        </p:txBody>
      </p:sp>
      <p:pic>
        <p:nvPicPr>
          <p:cNvPr id="4" name="Picture 4" descr="http://abakos.com.co/wp-content/uploads/2014/02/revisoria-fisc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01631"/>
            <a:ext cx="7970515" cy="1116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55962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9491" y="149947"/>
            <a:ext cx="8229600" cy="974797"/>
          </a:xfrm>
        </p:spPr>
        <p:txBody>
          <a:bodyPr>
            <a:noAutofit/>
          </a:bodyPr>
          <a:lstStyle/>
          <a:p>
            <a:r>
              <a:rPr lang="es-CO" sz="1600" b="1" dirty="0"/>
              <a:t>2.2. Modelo completo de un dictamen</a:t>
            </a:r>
            <a:r>
              <a:rPr lang="es-ES" sz="1600" dirty="0"/>
              <a:t/>
            </a:r>
            <a:br>
              <a:rPr lang="es-ES" sz="1600" dirty="0"/>
            </a:br>
            <a:r>
              <a:rPr lang="es-CO" sz="1600" dirty="0"/>
              <a:t>Un dictamen del revisor fiscal sobre estados financieros, para el año 2007 necesariamente con una pequeña aclaración, que cumpla con los ordenamientos legales, puede entonces quedar así:</a:t>
            </a:r>
            <a:r>
              <a:rPr lang="es-ES" sz="1600" dirty="0"/>
              <a:t/>
            </a:r>
            <a:br>
              <a:rPr lang="es-ES" sz="1600" dirty="0"/>
            </a:br>
            <a:endParaRPr lang="es-ES" sz="1600" dirty="0"/>
          </a:p>
        </p:txBody>
      </p:sp>
      <p:sp>
        <p:nvSpPr>
          <p:cNvPr id="3" name="2 Marcador de contenido"/>
          <p:cNvSpPr>
            <a:spLocks noGrp="1"/>
          </p:cNvSpPr>
          <p:nvPr>
            <p:ph idx="1"/>
          </p:nvPr>
        </p:nvSpPr>
        <p:spPr>
          <a:xfrm>
            <a:off x="251520" y="980728"/>
            <a:ext cx="8723312" cy="5616624"/>
          </a:xfrm>
          <a:solidFill>
            <a:schemeClr val="accent1">
              <a:lumMod val="20000"/>
              <a:lumOff val="80000"/>
            </a:schemeClr>
          </a:solidFill>
          <a:ln>
            <a:solidFill>
              <a:schemeClr val="bg1">
                <a:lumMod val="75000"/>
              </a:schemeClr>
            </a:solidFill>
          </a:ln>
        </p:spPr>
        <p:txBody>
          <a:bodyPr>
            <a:noAutofit/>
          </a:bodyPr>
          <a:lstStyle/>
          <a:p>
            <a:pPr marL="0" indent="0" algn="ctr">
              <a:buNone/>
            </a:pPr>
            <a:r>
              <a:rPr lang="es-CO" sz="1100" b="1" dirty="0"/>
              <a:t>DICTAMEN DEL REVISOR FISCAL</a:t>
            </a:r>
            <a:r>
              <a:rPr lang="es-CO" sz="1100" dirty="0"/>
              <a:t/>
            </a:r>
            <a:br>
              <a:rPr lang="es-CO" sz="1100" dirty="0"/>
            </a:br>
            <a:r>
              <a:rPr lang="es-CO" sz="1100" b="1" dirty="0"/>
              <a:t>SOBRE LOS ESTADOS FINANCIEROS DE INDUSTRIAS MARCIANAS S.A., CORTADOS AL 31 DE DICIEMBRE DE 2006 Y </a:t>
            </a:r>
            <a:r>
              <a:rPr lang="es-CO" sz="1100" b="1" dirty="0" smtClean="0"/>
              <a:t>2007</a:t>
            </a:r>
          </a:p>
          <a:p>
            <a:pPr marL="0" indent="0">
              <a:buNone/>
            </a:pPr>
            <a:endParaRPr lang="es-ES" sz="1100" dirty="0"/>
          </a:p>
          <a:p>
            <a:pPr marL="0" indent="0">
              <a:buNone/>
            </a:pPr>
            <a:r>
              <a:rPr lang="es-CO" sz="1100" dirty="0"/>
              <a:t>He examinado el balance general de Industrias Marcianas S. A., cortados</a:t>
            </a:r>
            <a:r>
              <a:rPr lang="es-CO" sz="1100" b="1" dirty="0"/>
              <a:t> </a:t>
            </a:r>
            <a:r>
              <a:rPr lang="es-CO" sz="1100" dirty="0"/>
              <a:t>al 31 de diciembre de 2007 y 2006 y los correspondientes estados de resultados, cambios en el patrimonio, cambios en la situación financiera y flujos de efectivo, por los años que terminaron en esas fechas. Estos estados financieros son responsabilidad de la administración de la sociedad. Una de mis funciones consiste en examinarlos y expresar una opinión sobre ellos.</a:t>
            </a:r>
            <a:endParaRPr lang="es-ES" sz="1100" dirty="0"/>
          </a:p>
          <a:p>
            <a:pPr marL="0" indent="0">
              <a:buNone/>
            </a:pPr>
            <a:r>
              <a:rPr lang="es-CO" sz="1100" dirty="0"/>
              <a:t>Obtuve las informaciones necesarias para cumplir con mis funciones </a:t>
            </a:r>
            <a:r>
              <a:rPr lang="es-CO" sz="1100" u="sng" dirty="0"/>
              <a:t>y efectué los exámenes de acuerdo con procedimientos aconsejados por la técnica de interventoría de cuentas y las normas de auditoría generalmente aceptadas en Colombia</a:t>
            </a:r>
            <a:r>
              <a:rPr lang="es-CO" sz="1100" dirty="0"/>
              <a:t>. Tales normas requieren que planifique y ejecute una adecuada revisión para verificar satisfactoriamente la fidedignidad de los estados financieros.</a:t>
            </a:r>
            <a:endParaRPr lang="es-ES" sz="1100" dirty="0"/>
          </a:p>
          <a:p>
            <a:pPr marL="0" indent="0">
              <a:buNone/>
            </a:pPr>
            <a:r>
              <a:rPr lang="es-CO" sz="1100" dirty="0"/>
              <a:t>Mi labor como revisor fiscal comprende, entre otras cosas, el examen con base en pruebas selectivas de las evidencias que soportan la veracidad, los montos y las correspondientes revelaciones en los estados financieros; además, incluye el análisis de las normas contables utilizadas y de las estimaciones hechas por la administración de la empresa, así como la evaluación de los estados financieros en conjunto. Considero que las conclusiones de las pruebas que realicé proporcionan una base confiable para fundamentar el dictamen que expreso más adelante.</a:t>
            </a:r>
            <a:endParaRPr lang="es-ES" sz="1100" dirty="0"/>
          </a:p>
          <a:p>
            <a:pPr marL="0" indent="0">
              <a:buNone/>
            </a:pPr>
            <a:r>
              <a:rPr lang="es-CO" sz="1100" dirty="0"/>
              <a:t>En mi concepto, la contabilidad se lleva de acuerdo con las normas legales y la técnica contable y las operaciones registradas se ajustan a los estatutos y a las decisiones de la asamblea de accionistas y de la junta directiva.</a:t>
            </a:r>
            <a:endParaRPr lang="es-ES" sz="1100" dirty="0"/>
          </a:p>
          <a:p>
            <a:pPr marL="0" indent="0">
              <a:buNone/>
            </a:pPr>
            <a:r>
              <a:rPr lang="es-CO" sz="1100" dirty="0"/>
              <a:t>Los estados financieros correspondientes al año terminado el 31 de diciembre de 2007 no son totalmente comparables con los que oficialmente presentó la empresa por el año 2006, debido a que hasta el 31 de diciembre de 2006 la contabilidad incluyó ajustes por inflación y a partir del 1º. de enero de 2007 no se siguieron aplicando esto ajustes, en cumplimiento de nuevas disposiciones legales. En las nota No. 1 se analiza el impacto del cambio de estados financieros con ajustes por inflación a estados financieros sin ellos.</a:t>
            </a:r>
            <a:endParaRPr lang="es-ES" sz="1100" dirty="0"/>
          </a:p>
          <a:p>
            <a:pPr marL="0" indent="0">
              <a:buNone/>
            </a:pPr>
            <a:r>
              <a:rPr lang="es-CO" sz="1100" dirty="0"/>
              <a:t>En mi opinión, los estados financieros mencionados, tomados fielmente de los libros y adjuntos a este dictamen </a:t>
            </a:r>
            <a:r>
              <a:rPr lang="es-CO" sz="1100" u="sng" dirty="0"/>
              <a:t>presentan fidedignamente</a:t>
            </a:r>
            <a:r>
              <a:rPr lang="es-CO" sz="1100" dirty="0"/>
              <a:t> la situación financiera </a:t>
            </a:r>
            <a:r>
              <a:rPr lang="es-CO" sz="1100" dirty="0" smtClean="0"/>
              <a:t>de Industrias </a:t>
            </a:r>
            <a:r>
              <a:rPr lang="es-CO" sz="1100" dirty="0"/>
              <a:t>Marcianas S. A. al 31 de diciembre de 2007 y 2006, así como los resultados de sus operaciones, los cambios en el patrimonio, los cambios en la situación financiera y los flujos de efectivo por los años terminados en esas fechas, de conformidad con las normas de contabilidad generalmente aceptadas para Colombia, establecidas en el decreto 2649 de 1993 y normas complementarias.</a:t>
            </a:r>
            <a:endParaRPr lang="es-ES" sz="1100" dirty="0"/>
          </a:p>
          <a:p>
            <a:pPr marL="0" indent="0">
              <a:buNone/>
            </a:pPr>
            <a:r>
              <a:rPr lang="es-CO" sz="1100" dirty="0"/>
              <a:t>En cumplimiento de lo exigido por el artículo 11 del decreto reglamentario 1406 de 1999, hago constar que esta sociedad efectuó en forma correcta y oportuna sus aportes al sistema de seguridad social, durante los años 2007 y 2006.</a:t>
            </a:r>
            <a:endParaRPr lang="es-ES" sz="1100" dirty="0"/>
          </a:p>
          <a:p>
            <a:pPr marL="0" indent="0">
              <a:buNone/>
            </a:pPr>
            <a:r>
              <a:rPr lang="es-CO" sz="1100" dirty="0"/>
              <a:t>Dictamen suscrito el 7 de Marzo de 2008</a:t>
            </a:r>
            <a:endParaRPr lang="es-ES" sz="1100" dirty="0"/>
          </a:p>
          <a:p>
            <a:pPr marL="0" indent="0">
              <a:buNone/>
            </a:pPr>
            <a:r>
              <a:rPr lang="es-CO" sz="1100" dirty="0"/>
              <a:t>ALVARO ALVAREZ ALVARADO</a:t>
            </a:r>
            <a:br>
              <a:rPr lang="es-CO" sz="1100" dirty="0"/>
            </a:br>
            <a:r>
              <a:rPr lang="es-CO" sz="1100" dirty="0"/>
              <a:t>T. P. 999.999 – T</a:t>
            </a:r>
            <a:br>
              <a:rPr lang="es-CO" sz="1100" dirty="0"/>
            </a:br>
            <a:r>
              <a:rPr lang="es-CO" sz="1100" dirty="0"/>
              <a:t>Revisor Fiscal</a:t>
            </a:r>
            <a:endParaRPr lang="es-ES" sz="1100" dirty="0"/>
          </a:p>
        </p:txBody>
      </p:sp>
    </p:spTree>
    <p:extLst>
      <p:ext uri="{BB962C8B-B14F-4D97-AF65-F5344CB8AC3E}">
        <p14:creationId xmlns:p14="http://schemas.microsoft.com/office/powerpoint/2010/main" val="16373102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836712"/>
            <a:ext cx="8229600" cy="5112568"/>
          </a:xfrm>
        </p:spPr>
        <p:txBody>
          <a:bodyPr>
            <a:normAutofit fontScale="70000" lnSpcReduction="20000"/>
          </a:bodyPr>
          <a:lstStyle/>
          <a:p>
            <a:pPr marL="0" indent="0" algn="ctr">
              <a:buNone/>
            </a:pPr>
            <a:r>
              <a:rPr lang="es-CO" b="1" dirty="0"/>
              <a:t>3. El informe a la asamblea o junta de </a:t>
            </a:r>
            <a:r>
              <a:rPr lang="es-CO" b="1" dirty="0" smtClean="0"/>
              <a:t>socios</a:t>
            </a:r>
          </a:p>
          <a:p>
            <a:pPr algn="just"/>
            <a:endParaRPr lang="es-ES" dirty="0"/>
          </a:p>
          <a:p>
            <a:pPr algn="just"/>
            <a:r>
              <a:rPr lang="es-CO" dirty="0"/>
              <a:t>Leyendo con atención el artículo 209 del Código de Comercio, podemos comprender que este informe es específicamente para la asamblea de </a:t>
            </a:r>
            <a:r>
              <a:rPr lang="es-CO" dirty="0" smtClean="0"/>
              <a:t>accionistas </a:t>
            </a:r>
            <a:r>
              <a:rPr lang="es-CO" dirty="0"/>
              <a:t>–sociedades de capital- o para la junta de socios –sociedades de personas-, que se refiere fundamentalmente a las actuaciones de los administradores y al desarrollo de las operaciones de la empresa, y que su contenido no debería ser conocido por terceros. Por ello, debe tener un solo destinatario; el cual es la asamblea o la junta de socios, según el caso.</a:t>
            </a:r>
            <a:endParaRPr lang="es-ES" dirty="0"/>
          </a:p>
          <a:p>
            <a:pPr algn="just"/>
            <a:r>
              <a:rPr lang="es-CO" dirty="0"/>
              <a:t>Este informe generalmente se presenta una sola vez al año, a la asamblea general ordinaria o a la junta de socios ordinaria que debe reunirse dentro de los tres (3) primeros meses del calendario. Debe ser un documento independiente del dictamen sobre estados financieros y con circulación restringida: solamente para los propietarios de la empresa y, eventualmente, para administradores y autoridades competentes del Estado.</a:t>
            </a:r>
            <a:endParaRPr lang="es-ES" dirty="0"/>
          </a:p>
          <a:p>
            <a:pPr algn="just"/>
            <a:endParaRPr lang="es-ES" dirty="0"/>
          </a:p>
        </p:txBody>
      </p:sp>
    </p:spTree>
    <p:extLst>
      <p:ext uri="{BB962C8B-B14F-4D97-AF65-F5344CB8AC3E}">
        <p14:creationId xmlns:p14="http://schemas.microsoft.com/office/powerpoint/2010/main" val="2935596571"/>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18021" y="1052736"/>
            <a:ext cx="8229600" cy="4536504"/>
          </a:xfrm>
        </p:spPr>
        <p:txBody>
          <a:bodyPr>
            <a:noAutofit/>
          </a:bodyPr>
          <a:lstStyle/>
          <a:p>
            <a:pPr marL="0" indent="0">
              <a:buNone/>
            </a:pPr>
            <a:r>
              <a:rPr lang="es-CO" sz="2100" dirty="0"/>
              <a:t>Su preparación se da como consecuencia de la vigilancia amplia, continua y autónoma sobre las operaciones empresariales y su contenido mínimo, establecido por el artículo 209 del decreto 410 de 1971, deberá expresar:</a:t>
            </a:r>
            <a:endParaRPr lang="es-ES" sz="2100" dirty="0"/>
          </a:p>
          <a:p>
            <a:r>
              <a:rPr lang="es-CO" sz="2100" i="1" dirty="0"/>
              <a:t>“1o) Si los actos de los administradores de la sociedad se ajustan a los estatutos y a las órdenes o instrucciones de la asamblea o junta de socios;</a:t>
            </a:r>
            <a:r>
              <a:rPr lang="es-CO" sz="2100" dirty="0"/>
              <a:t/>
            </a:r>
            <a:br>
              <a:rPr lang="es-CO" sz="2100" dirty="0"/>
            </a:br>
            <a:r>
              <a:rPr lang="es-CO" sz="2100" i="1" dirty="0"/>
              <a:t>2o) Si la correspondencia, los comprobantes de las cuentas y los libros de actas de registro de acciones, en su caso, se llevan y se conservan debidamente, y</a:t>
            </a:r>
            <a:r>
              <a:rPr lang="es-CO" sz="2100" dirty="0"/>
              <a:t/>
            </a:r>
            <a:br>
              <a:rPr lang="es-CO" sz="2100" dirty="0"/>
            </a:br>
            <a:r>
              <a:rPr lang="es-CO" sz="2100" i="1" dirty="0"/>
              <a:t>3o) Si hay y son adecuadas las medidas de control interno, de conservación y custodia de los bienes de la sociedad o de terceros que estén en poder de la compañía.”</a:t>
            </a:r>
            <a:endParaRPr lang="es-ES" sz="2100" dirty="0"/>
          </a:p>
          <a:p>
            <a:pPr marL="0" indent="0">
              <a:buNone/>
            </a:pPr>
            <a:r>
              <a:rPr lang="es-CO" sz="2100" dirty="0"/>
              <a:t>En el caso de que la empresa funcione de manera adecuada, que no haya irregularidades importantes en su funcionamiento, que se cumplan satisfactoriamente las normas legales, estatutarias y reglamentarias y que haya adecuadas medidas de control interno y se apliquen eficientemente, un informe a la asamblea general de accionistas podría ser así:</a:t>
            </a:r>
            <a:endParaRPr lang="es-ES" sz="2100" dirty="0"/>
          </a:p>
          <a:p>
            <a:endParaRPr lang="es-ES" sz="2100" dirty="0"/>
          </a:p>
        </p:txBody>
      </p:sp>
      <p:pic>
        <p:nvPicPr>
          <p:cNvPr id="4" name="Picture 4" descr="http://abakos.com.co/wp-content/uploads/2014/02/revisoria-fisc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16632"/>
            <a:ext cx="7610475" cy="828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78316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16632"/>
            <a:ext cx="8928992" cy="6408712"/>
          </a:xfrm>
          <a:solidFill>
            <a:schemeClr val="accent6">
              <a:lumMod val="20000"/>
              <a:lumOff val="80000"/>
            </a:schemeClr>
          </a:solidFill>
        </p:spPr>
        <p:txBody>
          <a:bodyPr>
            <a:noAutofit/>
          </a:bodyPr>
          <a:lstStyle/>
          <a:p>
            <a:pPr algn="ctr"/>
            <a:r>
              <a:rPr lang="es-CO" sz="1100" b="1" dirty="0"/>
              <a:t>INFORME DEL REVISOR FISCAL</a:t>
            </a:r>
            <a:r>
              <a:rPr lang="es-CO" sz="1100" dirty="0"/>
              <a:t/>
            </a:r>
            <a:br>
              <a:rPr lang="es-CO" sz="1100" dirty="0"/>
            </a:br>
            <a:r>
              <a:rPr lang="es-CO" sz="1100" b="1" dirty="0"/>
              <a:t>A </a:t>
            </a:r>
            <a:r>
              <a:rPr lang="es-CO" sz="1100" b="1" dirty="0" smtClean="0"/>
              <a:t>LA JUNTA DE SOCIOS </a:t>
            </a:r>
            <a:r>
              <a:rPr lang="es-CO" sz="1100" b="1" dirty="0"/>
              <a:t>DE </a:t>
            </a:r>
            <a:r>
              <a:rPr lang="es-CO" sz="1100" b="1" dirty="0" smtClean="0"/>
              <a:t>COMERCIALIZADORA CALI LTDA</a:t>
            </a:r>
            <a:r>
              <a:rPr lang="es-CO" sz="1100" b="1" dirty="0"/>
              <a:t>.</a:t>
            </a:r>
            <a:r>
              <a:rPr lang="es-CO" sz="1100" dirty="0"/>
              <a:t/>
            </a:r>
            <a:br>
              <a:rPr lang="es-CO" sz="1100" dirty="0"/>
            </a:br>
            <a:r>
              <a:rPr lang="es-CO" sz="1100" b="1" dirty="0"/>
              <a:t>SOBRE LAS OPERACIONES DEL AÑO </a:t>
            </a:r>
            <a:r>
              <a:rPr lang="es-CO" sz="1100" b="1" dirty="0" smtClean="0"/>
              <a:t>2012</a:t>
            </a:r>
            <a:endParaRPr lang="es-ES" sz="1100" dirty="0"/>
          </a:p>
          <a:p>
            <a:r>
              <a:rPr lang="es-CO" sz="1100" dirty="0" smtClean="0"/>
              <a:t>Santiago de Cali, 10 </a:t>
            </a:r>
            <a:r>
              <a:rPr lang="es-CO" sz="1100" dirty="0"/>
              <a:t>de Marzo de </a:t>
            </a:r>
            <a:r>
              <a:rPr lang="es-CO" sz="1100" dirty="0" smtClean="0"/>
              <a:t>2013</a:t>
            </a:r>
            <a:endParaRPr lang="es-ES" sz="1100" dirty="0"/>
          </a:p>
          <a:p>
            <a:r>
              <a:rPr lang="es-CO" sz="1100" dirty="0"/>
              <a:t>Señores</a:t>
            </a:r>
            <a:br>
              <a:rPr lang="es-CO" sz="1100" dirty="0"/>
            </a:br>
            <a:r>
              <a:rPr lang="es-CO" sz="1100" b="1" dirty="0" smtClean="0"/>
              <a:t>Junta de Socios </a:t>
            </a:r>
            <a:r>
              <a:rPr lang="es-CO" sz="1100" b="1" dirty="0"/>
              <a:t>de COMERCIALIZADORA CALI </a:t>
            </a:r>
            <a:r>
              <a:rPr lang="es-CO" sz="1100" b="1" dirty="0" smtClean="0"/>
              <a:t>LTDA.</a:t>
            </a:r>
            <a:r>
              <a:rPr lang="es-CO" sz="1100" dirty="0"/>
              <a:t/>
            </a:r>
            <a:br>
              <a:rPr lang="es-CO" sz="1100" dirty="0"/>
            </a:br>
            <a:r>
              <a:rPr lang="es-CO" sz="1100" dirty="0"/>
              <a:t>Apreciados señores:</a:t>
            </a:r>
            <a:endParaRPr lang="es-ES" sz="1100" dirty="0"/>
          </a:p>
          <a:p>
            <a:r>
              <a:rPr lang="es-CO" sz="1100" dirty="0"/>
              <a:t>En cumplimiento de lo ordenado por el Artículo 209 del Código de Comercio, y normas legales complementarias, me place presentarles mi informe sobre las operaciones de la sociedad realizadas durante el año </a:t>
            </a:r>
            <a:r>
              <a:rPr lang="es-CO" sz="1100" dirty="0" smtClean="0"/>
              <a:t>2012.</a:t>
            </a:r>
            <a:endParaRPr lang="es-ES" sz="1100" dirty="0"/>
          </a:p>
          <a:p>
            <a:r>
              <a:rPr lang="es-CO" sz="1100" dirty="0"/>
              <a:t>1. ACTOS DE LOS ADMINISTRADORES</a:t>
            </a:r>
            <a:endParaRPr lang="es-ES" sz="1100" dirty="0"/>
          </a:p>
          <a:p>
            <a:r>
              <a:rPr lang="es-CO" sz="1100" dirty="0"/>
              <a:t>Los actos de los administradores de la sociedad se ajustan a los estatutos y a las órdenes e instrucciones de la </a:t>
            </a:r>
            <a:r>
              <a:rPr lang="es-CO" sz="1100" dirty="0" smtClean="0"/>
              <a:t>JUNTA DE SOCIOS.</a:t>
            </a:r>
            <a:endParaRPr lang="es-ES" sz="1100" dirty="0"/>
          </a:p>
          <a:p>
            <a:r>
              <a:rPr lang="es-CO" sz="1100" dirty="0"/>
              <a:t>2. CORRESPONDENCIA Y LIBROS</a:t>
            </a:r>
            <a:endParaRPr lang="es-ES" sz="1100" dirty="0"/>
          </a:p>
          <a:p>
            <a:r>
              <a:rPr lang="es-CO" sz="1100" dirty="0"/>
              <a:t>La correspondencia, los comprobantes de las cuentas y los libros de actas y de registro de acciones se llevan y se conservan debidamente.</a:t>
            </a:r>
            <a:endParaRPr lang="es-ES" sz="1100" dirty="0"/>
          </a:p>
          <a:p>
            <a:r>
              <a:rPr lang="es-CO" sz="1100" dirty="0"/>
              <a:t>3. CONTROL INTERNO</a:t>
            </a:r>
            <a:br>
              <a:rPr lang="es-CO" sz="1100" dirty="0"/>
            </a:br>
            <a:r>
              <a:rPr lang="es-CO" sz="1100" dirty="0"/>
              <a:t>Existen medidas adecuadas de control interno, de conservación y custodia de los bienes de la Compañía y los de terceros que están en su poder.</a:t>
            </a:r>
            <a:endParaRPr lang="es-ES" sz="1100" dirty="0"/>
          </a:p>
          <a:p>
            <a:r>
              <a:rPr lang="es-CO" sz="1100" dirty="0"/>
              <a:t>4. CONCORDANCIA DE ESTADOS FINANCIEROS E INFORME DE </a:t>
            </a:r>
            <a:r>
              <a:rPr lang="es-CO" sz="1100" dirty="0" smtClean="0"/>
              <a:t>GESTION</a:t>
            </a:r>
            <a:r>
              <a:rPr lang="es-CO" sz="1100" dirty="0"/>
              <a:t/>
            </a:r>
            <a:br>
              <a:rPr lang="es-CO" sz="1100" dirty="0"/>
            </a:br>
            <a:r>
              <a:rPr lang="es-CO" sz="1100" dirty="0"/>
              <a:t>Existe concordancia entre las cifras contenidas en los estados financieros que se acompañan y las que se incluyen en el informe de gestión preparado por los administradores.</a:t>
            </a:r>
            <a:endParaRPr lang="es-ES" sz="1100" dirty="0"/>
          </a:p>
          <a:p>
            <a:r>
              <a:rPr lang="es-CO" sz="1100" dirty="0"/>
              <a:t>El informe de gestión corresponde al año terminado en 31 de Diciembre de </a:t>
            </a:r>
            <a:r>
              <a:rPr lang="es-CO" sz="1100" dirty="0" smtClean="0"/>
              <a:t>2012 </a:t>
            </a:r>
            <a:r>
              <a:rPr lang="es-CO" sz="1100" dirty="0"/>
              <a:t>ha sido preparado por los administradores de la compañía para dar cumplimiento a disposiciones legales y no forma parte integrante de los estados financieros examinados por mí. De conformidad con lo dispuesto en el Artículo 38 de la ley 222 de 1995, mi trabajo como revisor fiscal se limitó a constatar que la información financiera que contiene el citado informe, concuerda con la de los estados financieros correspondientes al año terminado en 31 de Diciembre de </a:t>
            </a:r>
            <a:r>
              <a:rPr lang="es-CO" sz="1100" dirty="0" smtClean="0"/>
              <a:t>2012, </a:t>
            </a:r>
            <a:r>
              <a:rPr lang="es-CO" sz="1100" dirty="0"/>
              <a:t>y no incluyó la revisión de información distinta a la contenida en los registros contables de la compañía.</a:t>
            </a:r>
            <a:endParaRPr lang="es-ES" sz="1100" dirty="0"/>
          </a:p>
          <a:p>
            <a:r>
              <a:rPr lang="es-CO" sz="1100" dirty="0"/>
              <a:t>5. APORTES PARA SEGURIDAD SOCIAL</a:t>
            </a:r>
            <a:br>
              <a:rPr lang="es-CO" sz="1100" dirty="0"/>
            </a:br>
            <a:r>
              <a:rPr lang="es-CO" sz="1100" dirty="0"/>
              <a:t>La información contenida en las declaraciones de autoliquidación de aportes al sistema de Seguridad Social Integral, en particular la relativa a los afiliados y a sus ingresos base de cotización, ha sido tomada de los registros y soportes contables. La Compañía no se encuentra en mora por concepto de aportes al sistema de Seguridad Social.</a:t>
            </a:r>
            <a:endParaRPr lang="es-ES" sz="1100" dirty="0"/>
          </a:p>
          <a:p>
            <a:r>
              <a:rPr lang="es-CO" sz="1100" dirty="0"/>
              <a:t>6. LEGALIDAD DEL SOFTWARE</a:t>
            </a:r>
            <a:br>
              <a:rPr lang="es-CO" sz="1100" dirty="0"/>
            </a:br>
            <a:r>
              <a:rPr lang="es-CO" sz="1100" dirty="0"/>
              <a:t>Todo el </a:t>
            </a:r>
            <a:r>
              <a:rPr lang="es-CO" sz="1100" dirty="0" smtClean="0"/>
              <a:t>software  </a:t>
            </a:r>
            <a:r>
              <a:rPr lang="es-CO" sz="1100" dirty="0"/>
              <a:t>utilizado por la sociedad </a:t>
            </a:r>
            <a:r>
              <a:rPr lang="es-CO" sz="1100" dirty="0" smtClean="0"/>
              <a:t>y que fue revisado, está </a:t>
            </a:r>
            <a:r>
              <a:rPr lang="es-CO" sz="1100" dirty="0"/>
              <a:t>debidamente legalizado.</a:t>
            </a:r>
            <a:endParaRPr lang="es-ES" sz="1100" dirty="0"/>
          </a:p>
          <a:p>
            <a:r>
              <a:rPr lang="es-CO" sz="1100" dirty="0"/>
              <a:t>7. CONTROL AMBIENTAL</a:t>
            </a:r>
            <a:br>
              <a:rPr lang="es-CO" sz="1100" dirty="0"/>
            </a:br>
            <a:r>
              <a:rPr lang="es-CO" sz="1100" dirty="0"/>
              <a:t>La compañía </a:t>
            </a:r>
            <a:r>
              <a:rPr lang="es-CO" sz="1100" dirty="0" smtClean="0"/>
              <a:t>esta aplicando </a:t>
            </a:r>
            <a:r>
              <a:rPr lang="es-CO" sz="1100" dirty="0"/>
              <a:t>adecuadas medidas de protección del medio ambiente.</a:t>
            </a:r>
            <a:endParaRPr lang="es-ES" sz="1100" dirty="0"/>
          </a:p>
          <a:p>
            <a:r>
              <a:rPr lang="es-CO" sz="1100" dirty="0"/>
              <a:t>Atentamente,</a:t>
            </a:r>
            <a:endParaRPr lang="es-ES" sz="1100" dirty="0"/>
          </a:p>
          <a:p>
            <a:r>
              <a:rPr lang="es-CO" sz="1100" b="1" dirty="0" smtClean="0"/>
              <a:t>CARLOS HIDALGO BOLAÑOS</a:t>
            </a:r>
            <a:r>
              <a:rPr lang="es-CO" sz="1100" dirty="0"/>
              <a:t/>
            </a:r>
            <a:br>
              <a:rPr lang="es-CO" sz="1100" dirty="0"/>
            </a:br>
            <a:r>
              <a:rPr lang="es-CO" sz="1100" b="1" dirty="0"/>
              <a:t>T. P. 999.999 – T</a:t>
            </a:r>
            <a:r>
              <a:rPr lang="es-CO" sz="1100" dirty="0"/>
              <a:t/>
            </a:r>
            <a:br>
              <a:rPr lang="es-CO" sz="1100" dirty="0"/>
            </a:br>
            <a:r>
              <a:rPr lang="es-CO" sz="1100" b="1" dirty="0"/>
              <a:t>Revisor Fiscal</a:t>
            </a:r>
            <a:endParaRPr lang="es-ES" sz="1100" dirty="0"/>
          </a:p>
        </p:txBody>
      </p:sp>
    </p:spTree>
    <p:extLst>
      <p:ext uri="{BB962C8B-B14F-4D97-AF65-F5344CB8AC3E}">
        <p14:creationId xmlns:p14="http://schemas.microsoft.com/office/powerpoint/2010/main" val="3827737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18021" y="1628800"/>
            <a:ext cx="8229600" cy="4525963"/>
          </a:xfrm>
        </p:spPr>
        <p:txBody>
          <a:bodyPr>
            <a:normAutofit fontScale="92500" lnSpcReduction="20000"/>
          </a:bodyPr>
          <a:lstStyle/>
          <a:p>
            <a:pPr algn="just"/>
            <a:r>
              <a:rPr lang="es-CO" dirty="0"/>
              <a:t>Los revisores fiscales  presentan su dictamen sobre estados financieros refiriéndose al último ejercicio contable y al inmediatamente anterior. Lo hacen porque les parece que es lo correcto, cuando se trata de los estados financieros comparativos de los dos últimos años</a:t>
            </a:r>
            <a:r>
              <a:rPr lang="es-CO" dirty="0" smtClean="0"/>
              <a:t>.</a:t>
            </a:r>
          </a:p>
          <a:p>
            <a:pPr algn="just"/>
            <a:r>
              <a:rPr lang="es-CO" dirty="0"/>
              <a:t>Pero esto no es obligatorio, como se puede deducir de una atenta lectura del artículo 208 del Código de Comercio. Es aconsejable hacerlo, si el mismo contador público ha ejercido como revisor fiscal del ente económico durante estos dos años.</a:t>
            </a:r>
            <a:endParaRPr lang="es-ES" dirty="0"/>
          </a:p>
          <a:p>
            <a:pPr algn="just"/>
            <a:endParaRPr lang="es-ES" dirty="0"/>
          </a:p>
          <a:p>
            <a:pPr algn="just"/>
            <a:endParaRPr lang="es-ES" dirty="0"/>
          </a:p>
        </p:txBody>
      </p:sp>
      <p:pic>
        <p:nvPicPr>
          <p:cNvPr id="4" name="Picture 4" descr="http://abakos.com.co/wp-content/uploads/2014/02/revisoria-fisc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93425"/>
            <a:ext cx="7610475" cy="900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167946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412776"/>
            <a:ext cx="8229600" cy="4896544"/>
          </a:xfrm>
        </p:spPr>
        <p:txBody>
          <a:bodyPr>
            <a:normAutofit fontScale="77500" lnSpcReduction="20000"/>
          </a:bodyPr>
          <a:lstStyle/>
          <a:p>
            <a:pPr algn="just"/>
            <a:r>
              <a:rPr lang="es-CO" dirty="0"/>
              <a:t>En la práctica este informe suele ser completado con otra información, de interés para los propietarios de la empresa, relacionada con diversas obligaciones legales que, de no ser cumplidas eficientemente, podría traerle consecuencias negativas al ente económico; tales como sanciones pecuniarias, prohibición de desarrollar algunas labores, suspensión temporal de actividades y hasta cierre definitivo de sus instalaciones. Debe ser totalmente independiente del dictamen sobre estados financieros.</a:t>
            </a:r>
            <a:endParaRPr lang="es-ES" dirty="0"/>
          </a:p>
          <a:p>
            <a:pPr algn="just"/>
            <a:r>
              <a:rPr lang="es-CO" dirty="0"/>
              <a:t>Normalmente el informe se debe referir únicamente al último año de operaciones. Es posible que, cuando se trate de asamblea o junta de socios extraordinaria, se refiera a períodos más cortos, aunque esto no es de muy frecuente ocurrencia.</a:t>
            </a:r>
            <a:endParaRPr lang="es-ES" dirty="0"/>
          </a:p>
          <a:p>
            <a:pPr algn="just"/>
            <a:endParaRPr lang="es-ES" dirty="0"/>
          </a:p>
        </p:txBody>
      </p:sp>
      <p:pic>
        <p:nvPicPr>
          <p:cNvPr id="4" name="Picture 4" descr="http://abakos.com.co/wp-content/uploads/2014/02/revisoria-fisc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32656"/>
            <a:ext cx="7610475" cy="828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37177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706090"/>
          </a:xfrm>
        </p:spPr>
        <p:txBody>
          <a:bodyPr>
            <a:normAutofit fontScale="90000"/>
          </a:bodyPr>
          <a:lstStyle/>
          <a:p>
            <a:r>
              <a:rPr lang="es-CO" sz="3600" b="1" dirty="0" smtClean="0"/>
              <a:t>No solamente existe el dictamen limpio</a:t>
            </a:r>
            <a:r>
              <a:rPr lang="es-ES" sz="3600" dirty="0" smtClean="0"/>
              <a:t/>
            </a:r>
            <a:br>
              <a:rPr lang="es-ES" sz="3600" dirty="0" smtClean="0"/>
            </a:br>
            <a:endParaRPr lang="es-ES" dirty="0"/>
          </a:p>
        </p:txBody>
      </p:sp>
      <p:sp>
        <p:nvSpPr>
          <p:cNvPr id="3" name="2 Marcador de contenido"/>
          <p:cNvSpPr>
            <a:spLocks noGrp="1"/>
          </p:cNvSpPr>
          <p:nvPr>
            <p:ph idx="1"/>
          </p:nvPr>
        </p:nvSpPr>
        <p:spPr>
          <a:xfrm>
            <a:off x="539552" y="1196752"/>
            <a:ext cx="8229600" cy="4525963"/>
          </a:xfrm>
        </p:spPr>
        <p:txBody>
          <a:bodyPr>
            <a:normAutofit fontScale="70000" lnSpcReduction="20000"/>
          </a:bodyPr>
          <a:lstStyle/>
          <a:p>
            <a:pPr algn="just"/>
            <a:r>
              <a:rPr lang="es-CO" dirty="0" smtClean="0"/>
              <a:t>A </a:t>
            </a:r>
            <a:r>
              <a:rPr lang="es-CO" dirty="0"/>
              <a:t>lo largo de </a:t>
            </a:r>
            <a:r>
              <a:rPr lang="es-CO" dirty="0" smtClean="0"/>
              <a:t>los </a:t>
            </a:r>
            <a:r>
              <a:rPr lang="es-CO" dirty="0"/>
              <a:t>años de ejercicio </a:t>
            </a:r>
            <a:r>
              <a:rPr lang="es-CO" dirty="0" smtClean="0"/>
              <a:t>profesional y </a:t>
            </a:r>
            <a:r>
              <a:rPr lang="es-CO" dirty="0"/>
              <a:t>cátedra </a:t>
            </a:r>
            <a:r>
              <a:rPr lang="es-CO" dirty="0" smtClean="0"/>
              <a:t>universitaria; </a:t>
            </a:r>
            <a:r>
              <a:rPr lang="es-CO" dirty="0"/>
              <a:t>he observado que un elevado porcentaje de revisores fiscales (casi todos, con unas poquísimas excepciones) siempre ha venido presentando el modelo tradicional de dictamen limpio o sin salvedades; pese a que hayan existido irregularidades importantes en el contenido de los estados financieros dictaminados, las cuales podrían justificar que se emita dictamen con salvedades o que se haga dictamen negativo. En otros casos podría presentarse falta de evidencias que motivarían abstención de dictamen. No obstante, en la gran mayoría de casos han emitido dictamen limpio.</a:t>
            </a:r>
            <a:endParaRPr lang="es-ES" dirty="0"/>
          </a:p>
          <a:p>
            <a:pPr algn="just"/>
            <a:r>
              <a:rPr lang="es-CO" dirty="0"/>
              <a:t>Anecdóticamente, recuerdo que en los años </a:t>
            </a:r>
            <a:r>
              <a:rPr lang="es-CO" dirty="0" smtClean="0"/>
              <a:t>noventas </a:t>
            </a:r>
            <a:r>
              <a:rPr lang="es-CO" dirty="0"/>
              <a:t>conocí el caso de una de las más grandes empresas –en aquel entonces- no solo de Colombia sino de América Latina, cuyo revisor fiscal presentó una extenso volumen (unas </a:t>
            </a:r>
            <a:r>
              <a:rPr lang="es-CO" dirty="0" smtClean="0"/>
              <a:t>180 </a:t>
            </a:r>
            <a:r>
              <a:rPr lang="es-CO" dirty="0"/>
              <a:t>páginas) de notas a los estados financieros, entre las cuales se decía más o menos lo siguiente:</a:t>
            </a:r>
            <a:endParaRPr lang="es-ES" dirty="0"/>
          </a:p>
          <a:p>
            <a:pPr algn="just"/>
            <a:endParaRPr lang="es-ES" dirty="0"/>
          </a:p>
        </p:txBody>
      </p:sp>
    </p:spTree>
    <p:extLst>
      <p:ext uri="{BB962C8B-B14F-4D97-AF65-F5344CB8AC3E}">
        <p14:creationId xmlns:p14="http://schemas.microsoft.com/office/powerpoint/2010/main" val="1682976214"/>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4525963"/>
          </a:xfrm>
        </p:spPr>
        <p:txBody>
          <a:bodyPr>
            <a:noAutofit/>
          </a:bodyPr>
          <a:lstStyle/>
          <a:p>
            <a:pPr lvl="0" algn="just"/>
            <a:r>
              <a:rPr lang="es-CO" sz="1900" dirty="0"/>
              <a:t>Al revisar conciliaciones bancarias, se puede deducir que no se han contabilizado notas débito por $150.000.000 y notas crédito por $90.000.000 (en ese año el valor total del activo era de unos $1.000.000.000).</a:t>
            </a:r>
            <a:endParaRPr lang="es-ES" sz="1900" dirty="0"/>
          </a:p>
          <a:p>
            <a:pPr lvl="0" algn="just"/>
            <a:r>
              <a:rPr lang="es-CO" sz="1900" dirty="0"/>
              <a:t>No se hizo </a:t>
            </a:r>
            <a:r>
              <a:rPr lang="es-CO" sz="1900" dirty="0" smtClean="0"/>
              <a:t>circularización,  </a:t>
            </a:r>
            <a:r>
              <a:rPr lang="es-CO" sz="1900" dirty="0"/>
              <a:t>ni procedimiento alterno alguno para confirmar el valor de la cartera ($250.000.000). La administración de la empresa considera –aunque no tiene pruebas concretas de ello- que la mayor parte de la cartera es incobrable. Sin embargo no se han dado de baja las cuentas incobrables ni se ha contabilizado provisión alguna por este motivo.</a:t>
            </a:r>
            <a:endParaRPr lang="es-ES" sz="1900" dirty="0"/>
          </a:p>
          <a:p>
            <a:pPr lvl="0" algn="just"/>
            <a:r>
              <a:rPr lang="es-CO" sz="1900" dirty="0"/>
              <a:t>En los últimos años no se han hecho comprobaciones físicas ni se llevan adecuados registros de inventarios. Estos inventarios representan un alto valor ($180.000.000) con respecto al activo total. La administración estima que una buena parte de ellos no existen y que su valuación no tiene soporte válido. A pesar de ello no han </a:t>
            </a:r>
            <a:r>
              <a:rPr lang="es-CO" sz="1900" dirty="0" smtClean="0"/>
              <a:t>hecho provisión </a:t>
            </a:r>
            <a:r>
              <a:rPr lang="es-CO" sz="1900" dirty="0"/>
              <a:t>de protección.</a:t>
            </a:r>
            <a:endParaRPr lang="es-ES" sz="1900" dirty="0"/>
          </a:p>
          <a:p>
            <a:pPr marL="0" indent="0" algn="just">
              <a:buNone/>
            </a:pPr>
            <a:r>
              <a:rPr lang="es-CO" sz="1900" dirty="0"/>
              <a:t>Y en las aludidas notas preparadas por el revisor fiscal habían </a:t>
            </a:r>
            <a:r>
              <a:rPr lang="es-CO" sz="1900" dirty="0" smtClean="0"/>
              <a:t>muchas más salvedades.</a:t>
            </a:r>
            <a:endParaRPr lang="es-ES" sz="1900" dirty="0"/>
          </a:p>
          <a:p>
            <a:pPr marL="0" indent="0" algn="just">
              <a:buNone/>
            </a:pPr>
            <a:r>
              <a:rPr lang="es-CO" sz="1900" dirty="0"/>
              <a:t>A pesar de esta situación, </a:t>
            </a:r>
            <a:r>
              <a:rPr lang="es-CO" sz="1900" b="1" i="1" dirty="0"/>
              <a:t>el revisor fiscal presentó dictamen </a:t>
            </a:r>
            <a:r>
              <a:rPr lang="es-CO" sz="1900" b="1" i="1" dirty="0" smtClean="0"/>
              <a:t>solo con salvedades.</a:t>
            </a:r>
            <a:r>
              <a:rPr lang="es-CO" sz="1900" dirty="0"/>
              <a:t> De no haber leído personalmente el voluminoso informe, pensaría que se trata de una historia de ficción </a:t>
            </a:r>
            <a:r>
              <a:rPr lang="es-CO" sz="1900" dirty="0" smtClean="0"/>
              <a:t>o </a:t>
            </a:r>
            <a:r>
              <a:rPr lang="es-CO" sz="1900" dirty="0"/>
              <a:t>de un chiste cruel.</a:t>
            </a:r>
            <a:endParaRPr lang="es-ES" sz="1900" dirty="0"/>
          </a:p>
          <a:p>
            <a:pPr algn="just"/>
            <a:endParaRPr lang="es-ES" sz="1900" dirty="0"/>
          </a:p>
        </p:txBody>
      </p:sp>
    </p:spTree>
    <p:extLst>
      <p:ext uri="{BB962C8B-B14F-4D97-AF65-F5344CB8AC3E}">
        <p14:creationId xmlns:p14="http://schemas.microsoft.com/office/powerpoint/2010/main" val="600453312"/>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60648"/>
            <a:ext cx="8229600" cy="4525963"/>
          </a:xfrm>
        </p:spPr>
        <p:txBody>
          <a:bodyPr>
            <a:noAutofit/>
          </a:bodyPr>
          <a:lstStyle/>
          <a:p>
            <a:pPr algn="just"/>
            <a:r>
              <a:rPr lang="es-CO" sz="2300" dirty="0"/>
              <a:t>Al caso real comentado, debemos agregar muchísimos casos </a:t>
            </a:r>
            <a:r>
              <a:rPr lang="es-CO" sz="2300" dirty="0" smtClean="0"/>
              <a:t>más </a:t>
            </a:r>
            <a:r>
              <a:rPr lang="es-CO" sz="2300" dirty="0"/>
              <a:t>en los que las cifras presentadas en los estados financieros son muy distantes de la realidad económica, se puede detectar muy fácilmente la violación de las Normas o Principios de Contabilidad Generalmente Aceptados para Colombia, en cuantías altamente significativas, no se presentan notas a los estados financieros como parte integral de ellos, no hay libros de contabilidad al día y otras graves irregularidades contables. Pero en todos los casos el revisor fiscal presentó dictamen </a:t>
            </a:r>
            <a:r>
              <a:rPr lang="es-CO" sz="2300" dirty="0" smtClean="0"/>
              <a:t>limpio o solo con salvedades.</a:t>
            </a:r>
            <a:endParaRPr lang="es-ES" sz="2300" dirty="0"/>
          </a:p>
          <a:p>
            <a:pPr algn="just"/>
            <a:r>
              <a:rPr lang="es-CO" sz="2300" dirty="0"/>
              <a:t>Recordemos que el numeral 5 del artículo 208 del Código de Comercio pide que en su dictamen el revisor fiscal incluya </a:t>
            </a:r>
            <a:r>
              <a:rPr lang="es-CO" sz="2300" b="1" i="1" dirty="0"/>
              <a:t>“Las reservas o salvedades que tenga sobre la fidelidad de los estados financieros.”</a:t>
            </a:r>
            <a:endParaRPr lang="es-ES" sz="2300" dirty="0"/>
          </a:p>
          <a:p>
            <a:pPr algn="just"/>
            <a:r>
              <a:rPr lang="es-CO" sz="2300" dirty="0"/>
              <a:t>De acuerdo con las normas de auditoría generalmente aceptadas y con la práctica profesional existen 3 clases de dictámenes sobre estados financieros:</a:t>
            </a:r>
            <a:endParaRPr lang="es-ES" sz="2300" dirty="0"/>
          </a:p>
          <a:p>
            <a:pPr algn="just"/>
            <a:endParaRPr lang="es-ES" sz="2300" dirty="0"/>
          </a:p>
        </p:txBody>
      </p:sp>
    </p:spTree>
    <p:extLst>
      <p:ext uri="{BB962C8B-B14F-4D97-AF65-F5344CB8AC3E}">
        <p14:creationId xmlns:p14="http://schemas.microsoft.com/office/powerpoint/2010/main" val="2451107562"/>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404664"/>
            <a:ext cx="8229600" cy="4525963"/>
          </a:xfrm>
        </p:spPr>
        <p:txBody>
          <a:bodyPr>
            <a:noAutofit/>
          </a:bodyPr>
          <a:lstStyle/>
          <a:p>
            <a:pPr marL="0" indent="0" algn="just">
              <a:buNone/>
            </a:pPr>
            <a:r>
              <a:rPr lang="es-CO" sz="2100" dirty="0"/>
              <a:t>1. Limpio o sin salvedades;</a:t>
            </a:r>
            <a:endParaRPr lang="es-ES" sz="2100" dirty="0"/>
          </a:p>
          <a:p>
            <a:pPr marL="0" indent="0" algn="just">
              <a:buNone/>
            </a:pPr>
            <a:r>
              <a:rPr lang="es-CO" sz="2100" dirty="0"/>
              <a:t>2. Con salvedades; y</a:t>
            </a:r>
            <a:endParaRPr lang="es-ES" sz="2100" dirty="0"/>
          </a:p>
          <a:p>
            <a:pPr marL="0" indent="0" algn="just">
              <a:buNone/>
            </a:pPr>
            <a:r>
              <a:rPr lang="es-CO" sz="2100" dirty="0"/>
              <a:t>3. Negativo.</a:t>
            </a:r>
            <a:endParaRPr lang="es-ES" sz="2100" dirty="0"/>
          </a:p>
          <a:p>
            <a:pPr algn="just"/>
            <a:r>
              <a:rPr lang="es-CO" sz="2100" dirty="0"/>
              <a:t>Además existe la opción de que el revisor fiscal se abstenga de dictaminar, cuando por cualquier circunstancia no puede obtener evidencia válida y suficiente sobre los estados financieros. La abstención de opinión no es otra clase de dictamen; como lo pregonan distintos tratadistas del tema. No puede serlo ya que, sencillamente, no hay dictamen.</a:t>
            </a:r>
            <a:endParaRPr lang="es-ES" sz="2100" dirty="0"/>
          </a:p>
          <a:p>
            <a:pPr algn="just"/>
            <a:r>
              <a:rPr lang="es-CO" sz="2100" dirty="0"/>
              <a:t>Vale la pena insistir en que el profesional de la contaduría pública que ejerce como revisor fiscal debe ser un profesional en todo el sentido de la palabra y no debe por temor, ignorancia o negligencia emitir dictamen limpio cuando lo indicado debe ser un dictamen con salvedades, o dictamen negativo </a:t>
            </a:r>
            <a:r>
              <a:rPr lang="es-CO" sz="2100" dirty="0" smtClean="0"/>
              <a:t>o -</a:t>
            </a:r>
            <a:r>
              <a:rPr lang="es-CO" sz="2100" dirty="0"/>
              <a:t>en el peor de los casos- abstenerse de emitir dictamen.</a:t>
            </a:r>
            <a:endParaRPr lang="es-ES" sz="2100" dirty="0"/>
          </a:p>
          <a:p>
            <a:pPr marL="0" indent="0" algn="just">
              <a:buNone/>
            </a:pPr>
            <a:r>
              <a:rPr lang="es-CO" sz="2100" dirty="0"/>
              <a:t>Veamos en qué consiste cada uno de éstos:</a:t>
            </a:r>
            <a:endParaRPr lang="es-ES" sz="2100" dirty="0"/>
          </a:p>
          <a:p>
            <a:pPr algn="just"/>
            <a:endParaRPr lang="es-ES" sz="2100" dirty="0"/>
          </a:p>
        </p:txBody>
      </p:sp>
    </p:spTree>
    <p:extLst>
      <p:ext uri="{BB962C8B-B14F-4D97-AF65-F5344CB8AC3E}">
        <p14:creationId xmlns:p14="http://schemas.microsoft.com/office/powerpoint/2010/main" val="3123186735"/>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90066"/>
          </a:xfrm>
        </p:spPr>
        <p:txBody>
          <a:bodyPr>
            <a:noAutofit/>
          </a:bodyPr>
          <a:lstStyle/>
          <a:p>
            <a:r>
              <a:rPr lang="es-CO" sz="3200" b="1" dirty="0" smtClean="0"/>
              <a:t>Dictamen con salvedades</a:t>
            </a:r>
            <a:r>
              <a:rPr lang="es-ES" sz="3200" dirty="0" smtClean="0"/>
              <a:t/>
            </a:r>
            <a:br>
              <a:rPr lang="es-ES" sz="3200" dirty="0" smtClean="0"/>
            </a:br>
            <a:endParaRPr lang="es-ES" sz="3200" dirty="0"/>
          </a:p>
        </p:txBody>
      </p:sp>
      <p:sp>
        <p:nvSpPr>
          <p:cNvPr id="3" name="2 Marcador de contenido"/>
          <p:cNvSpPr>
            <a:spLocks noGrp="1"/>
          </p:cNvSpPr>
          <p:nvPr>
            <p:ph idx="1"/>
          </p:nvPr>
        </p:nvSpPr>
        <p:spPr>
          <a:xfrm>
            <a:off x="323528" y="476672"/>
            <a:ext cx="8229600" cy="4525963"/>
          </a:xfrm>
        </p:spPr>
        <p:txBody>
          <a:bodyPr>
            <a:noAutofit/>
          </a:bodyPr>
          <a:lstStyle/>
          <a:p>
            <a:pPr algn="just"/>
            <a:r>
              <a:rPr lang="es-CO" sz="1900" dirty="0" smtClean="0"/>
              <a:t>El </a:t>
            </a:r>
            <a:r>
              <a:rPr lang="es-CO" sz="1900" dirty="0"/>
              <a:t>dictamen con salvedades es similar, en la forma general, al dictamen limpio pero anteponiendo uno o varios párrafos al del dictamen; en los que se mencionen específicamente las salvedades a que haya lugar. En aras de la claridad y que los usuarios de los estados financieros dictaminados entiendan con facilidad y suficiencia el significado y la incidencia de las salvedades, el revisor fiscal debe utilizar un lenguaje sencillo –no técnico- para explicar el motivo de cada salvedad y acompañar su explicación con cuadros ilustrativos y comparativos en los que se determine la incidencia sobre la situación financiera y los resultados, valuada en pesos, cuadros que pueden ir dentro del cuerpo del dictamen o en anexos. En este último caso, al referirse a ellos en la sección de salvedades del dictamen se hará referencia, anotando “ver anexo 1”, “ver anexo 2”, etc., o algo similar.</a:t>
            </a:r>
            <a:endParaRPr lang="es-ES" sz="1900" dirty="0"/>
          </a:p>
          <a:p>
            <a:pPr algn="just"/>
            <a:r>
              <a:rPr lang="es-CO" sz="1900" dirty="0"/>
              <a:t>Las salvedades deben referirse a incumplimiento o desviaciones de las normas de contabilidad generalmente aceptadas que tengan valor relativamente importante y que podrían llevar a alterar la imagen de la situación financiera, los resultados, cambios y flujos contenidos en los estados financieros a dictaminar. Si se trata de valor de poca monta, no deberían incluirse en el dictamen. Si son cuantías tan significativas que definitivamente muestren situación financiera y resultados que no sea ciertos, lo correcto es dar un dictamen negativo.</a:t>
            </a:r>
            <a:endParaRPr lang="es-ES" sz="1900" dirty="0"/>
          </a:p>
          <a:p>
            <a:pPr algn="just"/>
            <a:endParaRPr lang="es-ES" sz="1900" dirty="0"/>
          </a:p>
        </p:txBody>
      </p:sp>
    </p:spTree>
    <p:extLst>
      <p:ext uri="{BB962C8B-B14F-4D97-AF65-F5344CB8AC3E}">
        <p14:creationId xmlns:p14="http://schemas.microsoft.com/office/powerpoint/2010/main" val="13241544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8229600" cy="432048"/>
          </a:xfrm>
        </p:spPr>
        <p:txBody>
          <a:bodyPr>
            <a:noAutofit/>
          </a:bodyPr>
          <a:lstStyle/>
          <a:p>
            <a:pPr lvl="0"/>
            <a:r>
              <a:rPr kumimoji="0" lang="es-CO" sz="2000"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Modelo de dictamen con salvedades</a:t>
            </a:r>
            <a:r>
              <a:rPr kumimoji="0" lang="es-ES" sz="1600" b="0" i="0" u="none" strike="noStrike" cap="none" normalizeH="0" baseline="0" dirty="0" smtClean="0">
                <a:ln>
                  <a:noFill/>
                </a:ln>
                <a:solidFill>
                  <a:schemeClr val="tx1"/>
                </a:solidFill>
                <a:effectLst/>
                <a:latin typeface="Arial" pitchFamily="34" charset="0"/>
                <a:cs typeface="Arial" pitchFamily="34" charset="0"/>
              </a:rPr>
              <a:t/>
            </a:r>
            <a:br>
              <a:rPr kumimoji="0" lang="es-ES" sz="1600" b="0" i="0" u="none" strike="noStrike" cap="none" normalizeH="0" baseline="0" dirty="0" smtClean="0">
                <a:ln>
                  <a:noFill/>
                </a:ln>
                <a:solidFill>
                  <a:schemeClr val="tx1"/>
                </a:solidFill>
                <a:effectLst/>
                <a:latin typeface="Arial" pitchFamily="34" charset="0"/>
                <a:cs typeface="Arial" pitchFamily="34" charset="0"/>
              </a:rPr>
            </a:br>
            <a:endParaRPr lang="es-ES" sz="20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629018928"/>
              </p:ext>
            </p:extLst>
          </p:nvPr>
        </p:nvGraphicFramePr>
        <p:xfrm>
          <a:off x="323528" y="692696"/>
          <a:ext cx="8424936" cy="5616624"/>
        </p:xfrm>
        <a:graphic>
          <a:graphicData uri="http://schemas.openxmlformats.org/drawingml/2006/table">
            <a:tbl>
              <a:tblPr firstRow="1" firstCol="1" bandRow="1">
                <a:tableStyleId>{5C22544A-7EE6-4342-B048-85BDC9FD1C3A}</a:tableStyleId>
              </a:tblPr>
              <a:tblGrid>
                <a:gridCol w="8424936"/>
              </a:tblGrid>
              <a:tr h="5616624">
                <a:tc>
                  <a:txBody>
                    <a:bodyPr/>
                    <a:lstStyle/>
                    <a:p>
                      <a:pPr algn="ctr">
                        <a:lnSpc>
                          <a:spcPct val="115000"/>
                        </a:lnSpc>
                        <a:spcAft>
                          <a:spcPts val="1500"/>
                        </a:spcAft>
                      </a:pPr>
                      <a:r>
                        <a:rPr lang="es-CO" sz="1400" dirty="0">
                          <a:solidFill>
                            <a:schemeClr val="tx1"/>
                          </a:solidFill>
                          <a:effectLst/>
                        </a:rPr>
                        <a:t>DICTAMEN DEL REVISOR FISCAL</a:t>
                      </a:r>
                      <a:br>
                        <a:rPr lang="es-CO" sz="1400" dirty="0">
                          <a:solidFill>
                            <a:schemeClr val="tx1"/>
                          </a:solidFill>
                          <a:effectLst/>
                        </a:rPr>
                      </a:br>
                      <a:r>
                        <a:rPr lang="es-CO" sz="1400" dirty="0">
                          <a:solidFill>
                            <a:schemeClr val="tx1"/>
                          </a:solidFill>
                          <a:effectLst/>
                        </a:rPr>
                        <a:t>SOBRE LOS ESTADOS FINANCIEROS DE INDUSTRIAS </a:t>
                      </a:r>
                      <a:r>
                        <a:rPr lang="es-CO" sz="1400" dirty="0" smtClean="0">
                          <a:solidFill>
                            <a:schemeClr val="tx1"/>
                          </a:solidFill>
                          <a:effectLst/>
                        </a:rPr>
                        <a:t>KIBIS </a:t>
                      </a:r>
                      <a:r>
                        <a:rPr lang="es-CO" sz="1400" dirty="0">
                          <a:solidFill>
                            <a:schemeClr val="tx1"/>
                          </a:solidFill>
                          <a:effectLst/>
                        </a:rPr>
                        <a:t>S.A., CORTADOS AL 31 DE DICIEMBRE DE </a:t>
                      </a:r>
                      <a:r>
                        <a:rPr lang="es-CO" sz="1400" dirty="0" smtClean="0">
                          <a:solidFill>
                            <a:schemeClr val="tx1"/>
                          </a:solidFill>
                          <a:effectLst/>
                        </a:rPr>
                        <a:t>2011 </a:t>
                      </a:r>
                      <a:r>
                        <a:rPr lang="es-CO" sz="1400" dirty="0">
                          <a:solidFill>
                            <a:schemeClr val="tx1"/>
                          </a:solidFill>
                          <a:effectLst/>
                        </a:rPr>
                        <a:t>Y </a:t>
                      </a:r>
                      <a:r>
                        <a:rPr lang="es-CO" sz="1400" dirty="0" smtClean="0">
                          <a:solidFill>
                            <a:schemeClr val="tx1"/>
                          </a:solidFill>
                          <a:effectLst/>
                        </a:rPr>
                        <a:t>2012</a:t>
                      </a:r>
                      <a:endParaRPr lang="es-ES" sz="1400" dirty="0">
                        <a:solidFill>
                          <a:schemeClr val="tx1"/>
                        </a:solidFill>
                        <a:effectLst/>
                      </a:endParaRPr>
                    </a:p>
                    <a:p>
                      <a:pPr>
                        <a:lnSpc>
                          <a:spcPct val="115000"/>
                        </a:lnSpc>
                        <a:spcAft>
                          <a:spcPts val="1500"/>
                        </a:spcAft>
                      </a:pPr>
                      <a:r>
                        <a:rPr lang="es-CO" sz="1400" dirty="0">
                          <a:solidFill>
                            <a:schemeClr val="tx1"/>
                          </a:solidFill>
                          <a:effectLst/>
                        </a:rPr>
                        <a:t>He examinado el balance general de Industrias </a:t>
                      </a:r>
                      <a:r>
                        <a:rPr lang="es-CO" sz="1400" dirty="0" smtClean="0">
                          <a:solidFill>
                            <a:schemeClr val="tx1"/>
                          </a:solidFill>
                          <a:effectLst/>
                        </a:rPr>
                        <a:t>Kibis </a:t>
                      </a:r>
                      <a:r>
                        <a:rPr lang="es-CO" sz="1400" dirty="0">
                          <a:solidFill>
                            <a:schemeClr val="tx1"/>
                          </a:solidFill>
                          <a:effectLst/>
                        </a:rPr>
                        <a:t>S. A., cortados al 31 de diciembre de </a:t>
                      </a:r>
                      <a:r>
                        <a:rPr lang="es-CO" sz="1400" dirty="0" smtClean="0">
                          <a:solidFill>
                            <a:schemeClr val="tx1"/>
                          </a:solidFill>
                          <a:effectLst/>
                        </a:rPr>
                        <a:t>2011 </a:t>
                      </a:r>
                      <a:r>
                        <a:rPr lang="es-CO" sz="1400" dirty="0">
                          <a:solidFill>
                            <a:schemeClr val="tx1"/>
                          </a:solidFill>
                          <a:effectLst/>
                        </a:rPr>
                        <a:t>y </a:t>
                      </a:r>
                      <a:r>
                        <a:rPr lang="es-CO" sz="1400" dirty="0" smtClean="0">
                          <a:solidFill>
                            <a:schemeClr val="tx1"/>
                          </a:solidFill>
                          <a:effectLst/>
                        </a:rPr>
                        <a:t>2012 </a:t>
                      </a:r>
                      <a:r>
                        <a:rPr lang="es-CO" sz="1400" dirty="0">
                          <a:solidFill>
                            <a:schemeClr val="tx1"/>
                          </a:solidFill>
                          <a:effectLst/>
                        </a:rPr>
                        <a:t>y los correspondientes estados de resultados, cambios en el patrimonio, cambios en la situación financiera y flujos de efectivo, por los años que terminaron en esas fechas. Estos estados financieros son responsabilidad de la administración de la sociedad. Una de mis funciones consiste en examinarlos y expresar una opinión sobre ellos.</a:t>
                      </a:r>
                      <a:endParaRPr lang="es-ES" sz="1400" dirty="0">
                        <a:solidFill>
                          <a:schemeClr val="tx1"/>
                        </a:solidFill>
                        <a:effectLst/>
                      </a:endParaRPr>
                    </a:p>
                    <a:p>
                      <a:pPr>
                        <a:lnSpc>
                          <a:spcPct val="115000"/>
                        </a:lnSpc>
                        <a:spcAft>
                          <a:spcPts val="1500"/>
                        </a:spcAft>
                      </a:pPr>
                      <a:r>
                        <a:rPr lang="es-CO" sz="1400" dirty="0">
                          <a:solidFill>
                            <a:schemeClr val="tx1"/>
                          </a:solidFill>
                          <a:effectLst/>
                        </a:rPr>
                        <a:t>Obtuve las informaciones necesarias para cumplir con mis funciones y efectué los exámenes de acuerdo con procedimientos aconsejados por la técnica de interventoría de cuentas y las normas de auditoría generalmente aceptadas en Colombia. Tales normas requieren que planifique y ejecute una adecuada revisión para verificar satisfactoriamente la fidedignidad de los estados financieros.</a:t>
                      </a:r>
                      <a:endParaRPr lang="es-ES" sz="1400" dirty="0">
                        <a:solidFill>
                          <a:schemeClr val="tx1"/>
                        </a:solidFill>
                        <a:effectLst/>
                      </a:endParaRPr>
                    </a:p>
                    <a:p>
                      <a:pPr>
                        <a:lnSpc>
                          <a:spcPct val="115000"/>
                        </a:lnSpc>
                        <a:spcAft>
                          <a:spcPts val="1500"/>
                        </a:spcAft>
                      </a:pPr>
                      <a:r>
                        <a:rPr lang="es-CO" sz="1400" dirty="0">
                          <a:solidFill>
                            <a:schemeClr val="tx1"/>
                          </a:solidFill>
                          <a:effectLst/>
                        </a:rPr>
                        <a:t>Mi labor como revisor fiscal comprende, entre otras cosas, el examen con base en pruebas selectivas de las evidencias que soportan la veracidad, los montos y las correspondientes revelaciones en los estados financieros; además, incluye el análisis de las normas contables utilizadas y de las estimaciones hechas por la administración de la empresa, así como la evaluación de los estados financieros en conjunto. Considero que las conclusiones de las pruebas que realicé proporcionan una base confiable para fundamentar el dictamen que expreso más adelante.</a:t>
                      </a:r>
                      <a:br>
                        <a:rPr lang="es-CO" sz="1400" dirty="0">
                          <a:solidFill>
                            <a:schemeClr val="tx1"/>
                          </a:solidFill>
                          <a:effectLst/>
                        </a:rPr>
                      </a:br>
                      <a:r>
                        <a:rPr lang="es-CO" sz="1400" dirty="0">
                          <a:solidFill>
                            <a:schemeClr val="tx1"/>
                          </a:solidFill>
                          <a:effectLst/>
                        </a:rPr>
                        <a:t>Del examen realizado se concluye que la existencia y valuación de propiedades, planta y equipo no son confiables, como se puede ver en el anexo 1, que se presenta junto con este dictamen</a:t>
                      </a:r>
                      <a:r>
                        <a:rPr lang="es-CO" sz="1400" dirty="0" smtClean="0">
                          <a:solidFill>
                            <a:schemeClr val="tx1"/>
                          </a:solidFill>
                          <a:effectLst/>
                        </a:rPr>
                        <a:t>.</a:t>
                      </a:r>
                      <a:endParaRPr lang="es-ES" sz="1400" dirty="0">
                        <a:solidFill>
                          <a:schemeClr val="tx1"/>
                        </a:solidFill>
                        <a:effectLst/>
                      </a:endParaRPr>
                    </a:p>
                  </a:txBody>
                  <a:tcPr marL="56179" marR="56179" marT="74906" marB="37453">
                    <a:solidFill>
                      <a:schemeClr val="accent1">
                        <a:lumMod val="20000"/>
                        <a:lumOff val="80000"/>
                      </a:schemeClr>
                    </a:solidFill>
                  </a:tcPr>
                </a:tc>
              </a:tr>
            </a:tbl>
          </a:graphicData>
        </a:graphic>
      </p:graphicFrame>
    </p:spTree>
    <p:extLst>
      <p:ext uri="{BB962C8B-B14F-4D97-AF65-F5344CB8AC3E}">
        <p14:creationId xmlns:p14="http://schemas.microsoft.com/office/powerpoint/2010/main" val="35989192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764704"/>
            <a:ext cx="8229600" cy="5112568"/>
          </a:xfrm>
          <a:solidFill>
            <a:schemeClr val="accent1">
              <a:lumMod val="20000"/>
              <a:lumOff val="80000"/>
            </a:schemeClr>
          </a:solidFill>
          <a:ln w="57150">
            <a:solidFill>
              <a:schemeClr val="bg1">
                <a:lumMod val="75000"/>
              </a:schemeClr>
            </a:solidFill>
          </a:ln>
        </p:spPr>
        <p:txBody>
          <a:bodyPr>
            <a:normAutofit lnSpcReduction="10000"/>
          </a:bodyPr>
          <a:lstStyle/>
          <a:p>
            <a:pPr>
              <a:lnSpc>
                <a:spcPct val="115000"/>
              </a:lnSpc>
              <a:spcAft>
                <a:spcPts val="1500"/>
              </a:spcAft>
            </a:pPr>
            <a:r>
              <a:rPr lang="es-CO" sz="1400" b="1" dirty="0"/>
              <a:t>En mi concepto, salvo por lo indicado en el párrafo anterior, la contabilidad se lleva de acuerdo con las normas legales y la técnica contable y las operaciones registradas se ajustan a los estatutos y a las decisiones de la asamblea de accionistas y de la junta directiva</a:t>
            </a:r>
            <a:r>
              <a:rPr lang="es-CO" sz="1400" b="1" dirty="0" smtClean="0"/>
              <a:t>.</a:t>
            </a:r>
            <a:endParaRPr lang="es-CO" sz="1400" b="1" dirty="0" smtClean="0">
              <a:effectLst/>
            </a:endParaRPr>
          </a:p>
          <a:p>
            <a:pPr>
              <a:lnSpc>
                <a:spcPct val="115000"/>
              </a:lnSpc>
              <a:spcAft>
                <a:spcPts val="1500"/>
              </a:spcAft>
            </a:pPr>
            <a:r>
              <a:rPr lang="es-CO" sz="1400" b="1" dirty="0" smtClean="0">
                <a:effectLst/>
              </a:rPr>
              <a:t>En mi opinión, los estados financieros mencionados, tomados fielmente de los libros y adjuntos a este dictamen, salvo por lo ya indicado en los dos párrafos anteriores, presentan fidedignamente la situación financiera de Industrias </a:t>
            </a:r>
            <a:r>
              <a:rPr lang="es-CO" sz="1400" b="1" dirty="0" smtClean="0"/>
              <a:t>Kibi</a:t>
            </a:r>
            <a:r>
              <a:rPr lang="es-CO" sz="1400" b="1" dirty="0" smtClean="0">
                <a:effectLst/>
              </a:rPr>
              <a:t>s S. A. al 31 de diciembre de 2011 y 2012, así como los resultados de sus operaciones, los cambios en el patrimonio, los cambios en la situación financiera y los flujos de efectivo por los años terminados en esas fechas, de conformidad con las normas de contabilidad generalmente aceptadas para Colombia, establecidas en el decreto 2649 de 1993 y normas complementarias.</a:t>
            </a:r>
            <a:endParaRPr lang="es-ES" sz="1400" b="1" dirty="0" smtClean="0">
              <a:effectLst/>
            </a:endParaRPr>
          </a:p>
          <a:p>
            <a:pPr>
              <a:lnSpc>
                <a:spcPct val="115000"/>
              </a:lnSpc>
              <a:spcAft>
                <a:spcPts val="1500"/>
              </a:spcAft>
            </a:pPr>
            <a:r>
              <a:rPr lang="es-CO" sz="1400" b="1" dirty="0" smtClean="0">
                <a:effectLst/>
              </a:rPr>
              <a:t>En cumplimiento de lo exigido por el artículo 11 del decreto reglamentario 1406 de 1999, hago constar que esta sociedad efectuó en forma correcta y oportuna sus aportes al sistema de seguridad social, durante los años 2011 y 2012.</a:t>
            </a:r>
            <a:endParaRPr lang="es-ES" sz="1400" b="1" dirty="0" smtClean="0">
              <a:effectLst/>
            </a:endParaRPr>
          </a:p>
          <a:p>
            <a:pPr>
              <a:lnSpc>
                <a:spcPct val="115000"/>
              </a:lnSpc>
              <a:spcAft>
                <a:spcPts val="1500"/>
              </a:spcAft>
            </a:pPr>
            <a:r>
              <a:rPr lang="es-CO" sz="1400" b="1" dirty="0" smtClean="0">
                <a:effectLst/>
              </a:rPr>
              <a:t>Dictamen suscrito el 7 de Marzo de 2013.</a:t>
            </a:r>
            <a:endParaRPr lang="es-ES" sz="1400" b="1" dirty="0" smtClean="0">
              <a:effectLst/>
            </a:endParaRPr>
          </a:p>
          <a:p>
            <a:pPr>
              <a:lnSpc>
                <a:spcPct val="115000"/>
              </a:lnSpc>
              <a:spcAft>
                <a:spcPts val="1500"/>
              </a:spcAft>
            </a:pPr>
            <a:r>
              <a:rPr lang="es-CO" sz="1400" b="1" dirty="0" smtClean="0"/>
              <a:t>CARLOS HIDALGO BOLAÑOS</a:t>
            </a:r>
            <a:r>
              <a:rPr lang="es-CO" sz="1400" b="1" dirty="0" smtClean="0">
                <a:effectLst/>
              </a:rPr>
              <a:t/>
            </a:r>
            <a:br>
              <a:rPr lang="es-CO" sz="1400" b="1" dirty="0" smtClean="0">
                <a:effectLst/>
              </a:rPr>
            </a:br>
            <a:r>
              <a:rPr lang="es-CO" sz="1400" b="1" dirty="0" smtClean="0">
                <a:effectLst/>
              </a:rPr>
              <a:t>T. P. 999.999 – T</a:t>
            </a:r>
            <a:br>
              <a:rPr lang="es-CO" sz="1400" b="1" dirty="0" smtClean="0">
                <a:effectLst/>
              </a:rPr>
            </a:br>
            <a:r>
              <a:rPr lang="es-CO" sz="1400" b="1" dirty="0" smtClean="0">
                <a:effectLst/>
              </a:rPr>
              <a:t>Revisor Fiscal</a:t>
            </a:r>
            <a:endParaRPr lang="es-ES" sz="1400" b="1" dirty="0" smtClean="0">
              <a:ea typeface="Calibri"/>
              <a:cs typeface="Times New Roman"/>
            </a:endParaRPr>
          </a:p>
          <a:p>
            <a:endParaRPr lang="es-ES" sz="1200" dirty="0"/>
          </a:p>
        </p:txBody>
      </p:sp>
    </p:spTree>
    <p:extLst>
      <p:ext uri="{BB962C8B-B14F-4D97-AF65-F5344CB8AC3E}">
        <p14:creationId xmlns:p14="http://schemas.microsoft.com/office/powerpoint/2010/main" val="25848895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368152"/>
            <a:ext cx="8229600" cy="562074"/>
          </a:xfrm>
        </p:spPr>
        <p:txBody>
          <a:bodyPr>
            <a:normAutofit fontScale="90000"/>
          </a:bodyPr>
          <a:lstStyle/>
          <a:p>
            <a:r>
              <a:rPr lang="es-CO" sz="3600" b="1" dirty="0" smtClean="0"/>
              <a:t>Dictamen negativo</a:t>
            </a:r>
            <a:r>
              <a:rPr lang="es-ES" sz="3600" dirty="0" smtClean="0"/>
              <a:t/>
            </a:r>
            <a:br>
              <a:rPr lang="es-ES" sz="3600" dirty="0" smtClean="0"/>
            </a:br>
            <a:endParaRPr lang="es-ES" dirty="0"/>
          </a:p>
        </p:txBody>
      </p:sp>
      <p:sp>
        <p:nvSpPr>
          <p:cNvPr id="3" name="2 Marcador de contenido"/>
          <p:cNvSpPr>
            <a:spLocks noGrp="1"/>
          </p:cNvSpPr>
          <p:nvPr>
            <p:ph idx="1"/>
          </p:nvPr>
        </p:nvSpPr>
        <p:spPr>
          <a:xfrm>
            <a:off x="446013" y="1844824"/>
            <a:ext cx="8229600" cy="4525963"/>
          </a:xfrm>
        </p:spPr>
        <p:txBody>
          <a:bodyPr>
            <a:normAutofit fontScale="70000" lnSpcReduction="20000"/>
          </a:bodyPr>
          <a:lstStyle/>
          <a:p>
            <a:pPr algn="just"/>
            <a:r>
              <a:rPr lang="es-CO" dirty="0" smtClean="0"/>
              <a:t>Cuando </a:t>
            </a:r>
            <a:r>
              <a:rPr lang="es-CO" dirty="0"/>
              <a:t>hay motivos de peso, como los mencionados en el párrafo anterior, que lleven al revisor fiscal al convencimiento de que los estados financieros no representan fidedignamente la situación financiera, sus resultados, cambios y flujos, debe éste, sin temor alguno, emitir su dictamen negativo; pero siendo consciente de que dicho dictamen debe ser totalmente soportado y que, quizás, las evidencias válidas y suficientes para dar esta clase de dictamen son más exigentes que en los demás casos.</a:t>
            </a:r>
            <a:endParaRPr lang="es-ES" dirty="0"/>
          </a:p>
          <a:p>
            <a:pPr algn="just"/>
            <a:r>
              <a:rPr lang="es-CO" dirty="0"/>
              <a:t>Para que no se pueda prestar a engaños ni malos entendidos, en el espacio destinado para su firma en cada uno de los estados financieros debe escribir “ver dictamen negativo adjunto” o expresión que signifique lo mismo. De todas maneras debe firmar los estados financieros y el dictamen, pero teniendo cuidado de que se entienda bien que su dictamen es negativo.</a:t>
            </a:r>
            <a:endParaRPr lang="es-ES" dirty="0"/>
          </a:p>
          <a:p>
            <a:pPr algn="just"/>
            <a:endParaRPr lang="es-ES" dirty="0"/>
          </a:p>
        </p:txBody>
      </p:sp>
      <p:pic>
        <p:nvPicPr>
          <p:cNvPr id="4" name="Picture 4" descr="http://abakos.com.co/wp-content/uploads/2014/02/revisoria-fisc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60648"/>
            <a:ext cx="7610475" cy="684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134521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332656"/>
            <a:ext cx="8445624" cy="6192688"/>
          </a:xfrm>
          <a:solidFill>
            <a:schemeClr val="accent1">
              <a:lumMod val="20000"/>
              <a:lumOff val="80000"/>
            </a:schemeClr>
          </a:solidFill>
        </p:spPr>
        <p:txBody>
          <a:bodyPr>
            <a:noAutofit/>
          </a:bodyPr>
          <a:lstStyle/>
          <a:p>
            <a:pPr algn="ctr"/>
            <a:r>
              <a:rPr lang="es-CO" sz="1100" b="1" dirty="0"/>
              <a:t>DICTAMEN DEL REVISOR FISCAL</a:t>
            </a:r>
            <a:r>
              <a:rPr lang="es-CO" sz="1100" dirty="0"/>
              <a:t/>
            </a:r>
            <a:br>
              <a:rPr lang="es-CO" sz="1100" dirty="0"/>
            </a:br>
            <a:r>
              <a:rPr lang="es-CO" sz="1100" b="1" dirty="0"/>
              <a:t>SOBRE LOS ESTADOS FINANCIEROS DE </a:t>
            </a:r>
            <a:r>
              <a:rPr lang="es-CO" sz="1100" b="1" dirty="0" smtClean="0"/>
              <a:t>DISTRIBUIDORA GIGOLOS </a:t>
            </a:r>
            <a:r>
              <a:rPr lang="es-CO" sz="1100" b="1" dirty="0"/>
              <a:t>S.A., CORTADOS AL 31 DE DICIEMBRE DE </a:t>
            </a:r>
            <a:r>
              <a:rPr lang="es-CO" sz="1100" b="1" dirty="0" smtClean="0"/>
              <a:t>2011 </a:t>
            </a:r>
            <a:r>
              <a:rPr lang="es-CO" sz="1100" b="1" dirty="0"/>
              <a:t>Y </a:t>
            </a:r>
            <a:r>
              <a:rPr lang="es-CO" sz="1100" b="1" dirty="0" smtClean="0"/>
              <a:t>2012</a:t>
            </a:r>
          </a:p>
          <a:p>
            <a:pPr algn="ctr"/>
            <a:endParaRPr lang="es-ES" sz="1100" dirty="0"/>
          </a:p>
          <a:p>
            <a:r>
              <a:rPr lang="es-CO" sz="1100" dirty="0"/>
              <a:t>He examinado el balance general de Industrias </a:t>
            </a:r>
            <a:r>
              <a:rPr lang="es-CO" sz="1100" dirty="0" smtClean="0"/>
              <a:t>Golgi </a:t>
            </a:r>
            <a:r>
              <a:rPr lang="es-CO" sz="1100" dirty="0"/>
              <a:t>S. A., cortados</a:t>
            </a:r>
            <a:r>
              <a:rPr lang="es-CO" sz="1100" b="1" dirty="0"/>
              <a:t> </a:t>
            </a:r>
            <a:r>
              <a:rPr lang="es-CO" sz="1100" dirty="0"/>
              <a:t>al 31 de diciembre de </a:t>
            </a:r>
            <a:r>
              <a:rPr lang="es-CO" sz="1100" dirty="0" smtClean="0"/>
              <a:t>2011 </a:t>
            </a:r>
            <a:r>
              <a:rPr lang="es-CO" sz="1100" dirty="0"/>
              <a:t>y </a:t>
            </a:r>
            <a:r>
              <a:rPr lang="es-CO" sz="1100" dirty="0" smtClean="0"/>
              <a:t>2012 </a:t>
            </a:r>
            <a:r>
              <a:rPr lang="es-CO" sz="1100" dirty="0"/>
              <a:t>y los correspondientes estados de resultados, cambios en el patrimonio, cambios en la situación financiera y flujos de efectivo, por los años que terminaron en esas fechas. Estos estados financieros son responsabilidad de la administración de la sociedad. Una de mis funciones consiste en examinarlos y expresar una opinión sobre ellos.</a:t>
            </a:r>
            <a:endParaRPr lang="es-ES" sz="1100" dirty="0"/>
          </a:p>
          <a:p>
            <a:r>
              <a:rPr lang="es-CO" sz="1100" dirty="0"/>
              <a:t>Obtuve las informaciones necesarias para cumplir con mis funciones y efectué los exámenes de acuerdo con procedimientos aconsejados por la técnica de interventoría de cuentas y las normas de auditoría generalmente aceptadas en Colombia. Tales normas requieren que planifique y ejecute una adecuada revisión para verificar satisfactoriamente la fidedignidad de los estados financieros.</a:t>
            </a:r>
            <a:endParaRPr lang="es-ES" sz="1100" dirty="0"/>
          </a:p>
          <a:p>
            <a:r>
              <a:rPr lang="es-CO" sz="1100" dirty="0"/>
              <a:t>Mi labor como revisor fiscal comprende, entre otras cosas, el examen con base en pruebas selectivas de las evidencias que soportan la veracidad, los montos y las correspondientes revelaciones en los estados financieros; además, incluye el análisis de las normas contables utilizadas y de las estimaciones hechas por la administración de la empresa, así como la evaluación de los estados financieros en conjunto. Considero que las conclusiones de las pruebas que realicé proporcionan una base confiable para fundamentar el dictamen que expreso más adelante.</a:t>
            </a:r>
            <a:endParaRPr lang="es-ES" sz="1100" dirty="0"/>
          </a:p>
          <a:p>
            <a:r>
              <a:rPr lang="es-CO" sz="1100" dirty="0"/>
              <a:t>De mi examen se concluye que se carece de conciliaciones, que hay egresos bancarios de valor significativo que no se contabilizaron entre Octubre y Diciembre de </a:t>
            </a:r>
            <a:r>
              <a:rPr lang="es-CO" sz="1100" dirty="0" smtClean="0"/>
              <a:t>2012, </a:t>
            </a:r>
            <a:r>
              <a:rPr lang="es-CO" sz="1100" dirty="0"/>
              <a:t>que la empresa tiene una planta de producción instalada y en funcionamiento en la zona franca de </a:t>
            </a:r>
            <a:r>
              <a:rPr lang="es-CO" sz="1100" dirty="0" smtClean="0"/>
              <a:t>Palmira </a:t>
            </a:r>
            <a:r>
              <a:rPr lang="es-CO" sz="1100" dirty="0"/>
              <a:t>cuyo valor puede superar los dos mil millones de pesos ($2.000.000.000) y no aparece dentro de propiedades, planta y equipos en el Balance General y que son numerosos los casos de movimientos bancarios sin soporte. Pueden ver el detalle en los anexos 1, 2 y 3 que se presentan junto con este dictamen.</a:t>
            </a:r>
            <a:br>
              <a:rPr lang="es-CO" sz="1100" dirty="0"/>
            </a:br>
            <a:r>
              <a:rPr lang="es-CO" sz="1100" dirty="0"/>
              <a:t>En mi concepto, la contabilidad no se lleva de acuerdo con las normas legales y la técnica contable –principalmente por lo mencionado en el párrafo anterior- y las operaciones registradas no se ajustan a los estatutos y a las decisiones de la asamblea de accionistas y de la junta directiva.</a:t>
            </a:r>
            <a:endParaRPr lang="es-ES" sz="1100" dirty="0"/>
          </a:p>
          <a:p>
            <a:r>
              <a:rPr lang="es-CO" sz="1100" dirty="0"/>
              <a:t>En mi opinión, los estados financieros mencionados, tomados fielmente de los libros y adjuntos a este dictamen, </a:t>
            </a:r>
            <a:r>
              <a:rPr lang="es-CO" sz="1100" b="1" i="1" dirty="0"/>
              <a:t>no presentan fidedignamente</a:t>
            </a:r>
            <a:r>
              <a:rPr lang="es-CO" sz="1100" dirty="0"/>
              <a:t> la situación financiera </a:t>
            </a:r>
            <a:r>
              <a:rPr lang="es-CO" sz="1100" dirty="0" smtClean="0"/>
              <a:t>de Distribuidora Gigolos </a:t>
            </a:r>
            <a:r>
              <a:rPr lang="es-CO" sz="1100" dirty="0"/>
              <a:t>S. A. al 31 de diciembre de </a:t>
            </a:r>
            <a:r>
              <a:rPr lang="es-CO" sz="1100" dirty="0" smtClean="0"/>
              <a:t>2011 </a:t>
            </a:r>
            <a:r>
              <a:rPr lang="es-CO" sz="1100" dirty="0"/>
              <a:t>y </a:t>
            </a:r>
            <a:r>
              <a:rPr lang="es-CO" sz="1100" dirty="0" smtClean="0"/>
              <a:t>2012, </a:t>
            </a:r>
            <a:r>
              <a:rPr lang="es-CO" sz="1100" dirty="0"/>
              <a:t>así como los resultados de sus operaciones, los cambios en el patrimonio, los cambios en la situación financiera y los flujos de efectivo por los años terminados en esas fechas, de conformidad con las normas de contabilidad generalmente aceptadas para Colombia, establecidas en el decreto 2649 de 1993 y normas complementarias.</a:t>
            </a:r>
            <a:endParaRPr lang="es-ES" sz="1100" dirty="0"/>
          </a:p>
          <a:p>
            <a:r>
              <a:rPr lang="es-CO" sz="1100" dirty="0"/>
              <a:t>En cumplimiento de lo exigido por el artículo 11 del decreto reglamentario 1406 de 1999, hago constar que esta sociedad efectuó en forma correcta y oportuna sus aportes al sistema de seguridad social, durante los años </a:t>
            </a:r>
            <a:r>
              <a:rPr lang="es-CO" sz="1100" dirty="0" smtClean="0"/>
              <a:t>2011 </a:t>
            </a:r>
            <a:r>
              <a:rPr lang="es-CO" sz="1100" dirty="0"/>
              <a:t>y </a:t>
            </a:r>
            <a:r>
              <a:rPr lang="es-CO" sz="1100" dirty="0" smtClean="0"/>
              <a:t>2012.</a:t>
            </a:r>
            <a:endParaRPr lang="es-ES" sz="1100" dirty="0"/>
          </a:p>
          <a:p>
            <a:r>
              <a:rPr lang="es-CO" sz="1100" dirty="0"/>
              <a:t>Dictamen suscrito el 7 de Marzo de </a:t>
            </a:r>
            <a:r>
              <a:rPr lang="es-CO" sz="1100" dirty="0" smtClean="0"/>
              <a:t>2013.</a:t>
            </a:r>
            <a:endParaRPr lang="es-ES" sz="1100" dirty="0"/>
          </a:p>
          <a:p>
            <a:r>
              <a:rPr lang="es-CO" sz="1100" dirty="0" smtClean="0"/>
              <a:t>CARLOS HIDALGO BOLAÑOS</a:t>
            </a:r>
            <a:r>
              <a:rPr lang="es-CO" sz="1100" dirty="0"/>
              <a:t/>
            </a:r>
            <a:br>
              <a:rPr lang="es-CO" sz="1100" dirty="0"/>
            </a:br>
            <a:r>
              <a:rPr lang="es-CO" sz="1100" dirty="0"/>
              <a:t>T. P. 999.999 – T</a:t>
            </a:r>
            <a:br>
              <a:rPr lang="es-CO" sz="1100" dirty="0"/>
            </a:br>
            <a:r>
              <a:rPr lang="es-CO" sz="1100" dirty="0"/>
              <a:t>Revisor Fiscal</a:t>
            </a:r>
            <a:endParaRPr lang="es-ES" sz="1100" dirty="0"/>
          </a:p>
        </p:txBody>
      </p:sp>
    </p:spTree>
    <p:extLst>
      <p:ext uri="{BB962C8B-B14F-4D97-AF65-F5344CB8AC3E}">
        <p14:creationId xmlns:p14="http://schemas.microsoft.com/office/powerpoint/2010/main" val="382897687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4525963"/>
          </a:xfrm>
        </p:spPr>
        <p:txBody>
          <a:bodyPr>
            <a:noAutofit/>
          </a:bodyPr>
          <a:lstStyle/>
          <a:p>
            <a:pPr algn="just"/>
            <a:r>
              <a:rPr lang="es-CO" sz="2700" dirty="0"/>
              <a:t>Cuando el revisor fiscal que dictamina solamente ha ejercido en el último período contable o sea que en el anterior hubo otro contador público ejerciendo esta función, es conveniente que se cambie el modelo tradicional y se haga claridad sobre esta situación; pues no debe un revisor fiscal dictaminar estados financieros que fueron examinados y dictaminados por otra persona.</a:t>
            </a:r>
            <a:endParaRPr lang="es-ES" sz="2700" dirty="0"/>
          </a:p>
          <a:p>
            <a:pPr algn="just"/>
            <a:r>
              <a:rPr lang="es-CO" sz="2700" dirty="0"/>
              <a:t>Para su ilustración, puede verse el modelo que se copia enseguida, modelo que también incluye una explicación especial válida para el año 2007 en el que no hubo ajustes por inflación y otra sobre calidad y diferencia de las operaciones desarrolladas por la sociedad.</a:t>
            </a:r>
            <a:endParaRPr lang="es-ES" sz="2700" dirty="0"/>
          </a:p>
          <a:p>
            <a:pPr algn="just"/>
            <a:endParaRPr lang="es-ES" sz="2700" dirty="0"/>
          </a:p>
        </p:txBody>
      </p:sp>
    </p:spTree>
    <p:extLst>
      <p:ext uri="{BB962C8B-B14F-4D97-AF65-F5344CB8AC3E}">
        <p14:creationId xmlns:p14="http://schemas.microsoft.com/office/powerpoint/2010/main" val="1005797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412776"/>
            <a:ext cx="8229600" cy="562074"/>
          </a:xfrm>
        </p:spPr>
        <p:txBody>
          <a:bodyPr>
            <a:normAutofit fontScale="90000"/>
          </a:bodyPr>
          <a:lstStyle/>
          <a:p>
            <a:r>
              <a:rPr lang="es-CO" b="1" dirty="0" smtClean="0"/>
              <a:t>Abstención de dictamen</a:t>
            </a:r>
            <a:r>
              <a:rPr lang="es-ES" dirty="0" smtClean="0"/>
              <a:t/>
            </a:r>
            <a:br>
              <a:rPr lang="es-ES" dirty="0" smtClean="0"/>
            </a:br>
            <a:endParaRPr lang="es-ES" dirty="0"/>
          </a:p>
        </p:txBody>
      </p:sp>
      <p:sp>
        <p:nvSpPr>
          <p:cNvPr id="3" name="2 Marcador de contenido"/>
          <p:cNvSpPr>
            <a:spLocks noGrp="1"/>
          </p:cNvSpPr>
          <p:nvPr>
            <p:ph idx="1"/>
          </p:nvPr>
        </p:nvSpPr>
        <p:spPr>
          <a:xfrm>
            <a:off x="467544" y="1988840"/>
            <a:ext cx="8229600" cy="4525963"/>
          </a:xfrm>
        </p:spPr>
        <p:txBody>
          <a:bodyPr>
            <a:normAutofit fontScale="77500" lnSpcReduction="20000"/>
          </a:bodyPr>
          <a:lstStyle/>
          <a:p>
            <a:pPr algn="just"/>
            <a:r>
              <a:rPr lang="es-CO" dirty="0" smtClean="0"/>
              <a:t>En </a:t>
            </a:r>
            <a:r>
              <a:rPr lang="es-CO" dirty="0"/>
              <a:t>casos extremos, que realmente los hay muchos, si el revisor fiscal no ha podido tener evidencia válida y suficiente porque no le permitieron el acceso a los archivos, o porque los encontró incompletos en alto porcentaje, o porque no pudo hacer verificaciones de rubros significativos, o por otros motivos, no debe emitir dictamen alguno sino que debe preparar un oficio de “abstención de dictamen”, explicando con claridad los motivos para esta abstención. En el espacio para su firma en cada estado financiero debe escribir “ver oficio de abstención de dictamen adjunto” o algo parecido y de todas maneras firmar los correspondientes estados. Pero, no olvidar, siempre escribiendo la frase sugerida.</a:t>
            </a:r>
            <a:endParaRPr lang="es-ES" dirty="0"/>
          </a:p>
          <a:p>
            <a:endParaRPr lang="es-ES" dirty="0"/>
          </a:p>
        </p:txBody>
      </p:sp>
      <p:pic>
        <p:nvPicPr>
          <p:cNvPr id="5" name="Picture 4" descr="http://abakos.com.co/wp-content/uploads/2014/02/revisoria-fisc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60648"/>
            <a:ext cx="7776864" cy="684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328619"/>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90066"/>
          </a:xfrm>
        </p:spPr>
        <p:txBody>
          <a:bodyPr>
            <a:noAutofit/>
          </a:bodyPr>
          <a:lstStyle/>
          <a:p>
            <a:r>
              <a:rPr lang="es-CO" sz="2400" b="1" dirty="0"/>
              <a:t>Modelo de abstención de dictamen</a:t>
            </a:r>
            <a:r>
              <a:rPr lang="es-ES" sz="2400" dirty="0"/>
              <a:t/>
            </a:r>
            <a:br>
              <a:rPr lang="es-ES" sz="2400" dirty="0"/>
            </a:br>
            <a:endParaRPr lang="es-ES" sz="2400" dirty="0"/>
          </a:p>
        </p:txBody>
      </p:sp>
      <p:sp>
        <p:nvSpPr>
          <p:cNvPr id="3" name="2 Marcador de contenido"/>
          <p:cNvSpPr>
            <a:spLocks noGrp="1"/>
          </p:cNvSpPr>
          <p:nvPr>
            <p:ph idx="1"/>
          </p:nvPr>
        </p:nvSpPr>
        <p:spPr>
          <a:xfrm>
            <a:off x="251520" y="548680"/>
            <a:ext cx="8445624" cy="6048672"/>
          </a:xfrm>
          <a:solidFill>
            <a:schemeClr val="tx2">
              <a:lumMod val="40000"/>
              <a:lumOff val="60000"/>
            </a:schemeClr>
          </a:solidFill>
          <a:ln w="38100">
            <a:solidFill>
              <a:schemeClr val="bg1">
                <a:lumMod val="75000"/>
              </a:schemeClr>
            </a:solidFill>
          </a:ln>
        </p:spPr>
        <p:txBody>
          <a:bodyPr>
            <a:noAutofit/>
          </a:bodyPr>
          <a:lstStyle/>
          <a:p>
            <a:r>
              <a:rPr lang="es-CO" sz="1200" b="1" dirty="0"/>
              <a:t>DICTAMEN DEL REVISOR FISCAL</a:t>
            </a:r>
            <a:r>
              <a:rPr lang="es-CO" sz="1200" dirty="0"/>
              <a:t/>
            </a:r>
            <a:br>
              <a:rPr lang="es-CO" sz="1200" dirty="0"/>
            </a:br>
            <a:r>
              <a:rPr lang="es-CO" sz="1200" b="1" dirty="0"/>
              <a:t>SOBRE LOS ESTADOS FINANCIEROS DE INDUSTRIAS </a:t>
            </a:r>
            <a:r>
              <a:rPr lang="es-CO" sz="1200" b="1" dirty="0" smtClean="0"/>
              <a:t>CALI </a:t>
            </a:r>
            <a:r>
              <a:rPr lang="es-CO" sz="1200" b="1" dirty="0"/>
              <a:t>S.A., CORTADOS AL 31 DE DICIEMBRE DE </a:t>
            </a:r>
            <a:r>
              <a:rPr lang="es-CO" sz="1200" b="1" dirty="0" smtClean="0"/>
              <a:t>2011 </a:t>
            </a:r>
            <a:r>
              <a:rPr lang="es-CO" sz="1200" b="1" dirty="0"/>
              <a:t>Y </a:t>
            </a:r>
            <a:r>
              <a:rPr lang="es-CO" sz="1200" b="1" dirty="0" smtClean="0"/>
              <a:t>2012</a:t>
            </a:r>
            <a:endParaRPr lang="es-ES" sz="1200" dirty="0"/>
          </a:p>
          <a:p>
            <a:r>
              <a:rPr lang="es-CO" sz="1200" dirty="0"/>
              <a:t>He examinado el balance general de Industrias </a:t>
            </a:r>
            <a:r>
              <a:rPr lang="es-CO" sz="1200" dirty="0" smtClean="0"/>
              <a:t>CALI </a:t>
            </a:r>
            <a:r>
              <a:rPr lang="es-CO" sz="1200" dirty="0"/>
              <a:t>S. A., cortados</a:t>
            </a:r>
            <a:r>
              <a:rPr lang="es-CO" sz="1200" b="1" dirty="0"/>
              <a:t> </a:t>
            </a:r>
            <a:r>
              <a:rPr lang="es-CO" sz="1200" dirty="0"/>
              <a:t>al 31 de diciembre de </a:t>
            </a:r>
            <a:r>
              <a:rPr lang="es-CO" sz="1200" dirty="0" smtClean="0"/>
              <a:t>2011 </a:t>
            </a:r>
            <a:r>
              <a:rPr lang="es-CO" sz="1200" dirty="0"/>
              <a:t>y </a:t>
            </a:r>
            <a:r>
              <a:rPr lang="es-CO" sz="1200" dirty="0" smtClean="0"/>
              <a:t>2012 </a:t>
            </a:r>
            <a:r>
              <a:rPr lang="es-CO" sz="1200" dirty="0"/>
              <a:t>y los correspondientes estados de resultados, cambios en el patrimonio, cambios en la situación financiera y flujos de efectivo, por los años que terminaron en esas fechas. Estos estados financieros son responsabilidad de la administración de la sociedad. Una de mis funciones consiste en examinarlos y expresar una opinión sobre ellos.</a:t>
            </a:r>
            <a:endParaRPr lang="es-ES" sz="1200" dirty="0"/>
          </a:p>
          <a:p>
            <a:r>
              <a:rPr lang="es-CO" sz="1200" dirty="0"/>
              <a:t>Obtuve las informaciones necesarias para cumplir con mis funciones y efectué los exámenes de acuerdo con procedimientos aconsejados por la técnica de interventoría de cuentas y las normas de auditoría generalmente aceptadas en Colombia. Tales normas requieren que planifique y ejecute una adecuada revisión para verificar satisfactoriamente la fidedignidad de los estados financieros. Pero los libros oficiales de contabilidad (mayor y balances, diario e inventarios y balances) no me fueron presentados al día y al momento de revisarlos tenían impreso </a:t>
            </a:r>
            <a:r>
              <a:rPr lang="es-CO" sz="1200" dirty="0" smtClean="0"/>
              <a:t>movimientos </a:t>
            </a:r>
            <a:r>
              <a:rPr lang="es-CO" sz="1200" dirty="0"/>
              <a:t>solamente hasta 31 de diciembre de </a:t>
            </a:r>
            <a:r>
              <a:rPr lang="es-CO" sz="1200" dirty="0" smtClean="0"/>
              <a:t>2011 </a:t>
            </a:r>
            <a:r>
              <a:rPr lang="es-CO" sz="1200" dirty="0"/>
              <a:t>(folios 98 del mayor y balances, 45 del diario y 127 de inventarios y balances).</a:t>
            </a:r>
            <a:endParaRPr lang="es-ES" sz="1200" dirty="0"/>
          </a:p>
          <a:p>
            <a:r>
              <a:rPr lang="es-CO" sz="1200" dirty="0"/>
              <a:t>Mi labor como revisor fiscal comprende, entre otras cosas, el examen con base en pruebas selectivas de las evidencias que soportan la veracidad, los montos y las correspondientes revelaciones en los estados financieros; además, incluye el análisis de las normas contables utilizadas y de las estimaciones hechas por la administración de la empresa, así como la evaluación de los estados financieros en conjunto. Considero que las conclusiones de las pruebas que realicé proporcionan una base confiable para fundamentar el dictamen que expreso más adelante.</a:t>
            </a:r>
            <a:endParaRPr lang="es-ES" sz="1200" dirty="0"/>
          </a:p>
          <a:p>
            <a:r>
              <a:rPr lang="es-CO" sz="1200" dirty="0"/>
              <a:t>En mi concepto, la contabilidad se lleva de acuerdo con las normas legales y la técnica contable –salvo por no tener libros oficiales al día- y las operaciones registradas se ajustan a los estatutos y a las decisiones de la asamblea de accionistas y de la junta directiva.</a:t>
            </a:r>
            <a:br>
              <a:rPr lang="es-CO" sz="1200" dirty="0"/>
            </a:br>
            <a:r>
              <a:rPr lang="es-CO" sz="1200" dirty="0"/>
              <a:t>Debido a la carencia de libros oficiales de contabilidad al día, a la fecha de cierre del año </a:t>
            </a:r>
            <a:r>
              <a:rPr lang="es-CO" sz="1200" dirty="0" smtClean="0"/>
              <a:t>2012, </a:t>
            </a:r>
            <a:r>
              <a:rPr lang="es-CO" sz="1200" dirty="0"/>
              <a:t>me veo obligado a abstenerme de emitir opinión sobre los estados financieros de</a:t>
            </a:r>
            <a:r>
              <a:rPr lang="es-CO" sz="1200" b="1" dirty="0"/>
              <a:t> </a:t>
            </a:r>
            <a:r>
              <a:rPr lang="es-CO" sz="1200" dirty="0"/>
              <a:t>Industrias </a:t>
            </a:r>
            <a:r>
              <a:rPr lang="es-CO" sz="1200" dirty="0" smtClean="0"/>
              <a:t>CALI </a:t>
            </a:r>
            <a:r>
              <a:rPr lang="es-CO" sz="1200" dirty="0"/>
              <a:t>S. A. al 31 de diciembre de </a:t>
            </a:r>
            <a:r>
              <a:rPr lang="es-CO" sz="1200" dirty="0" smtClean="0"/>
              <a:t>2012.</a:t>
            </a:r>
            <a:endParaRPr lang="es-ES" sz="1200" dirty="0"/>
          </a:p>
          <a:p>
            <a:r>
              <a:rPr lang="es-CO" sz="1200" dirty="0"/>
              <a:t>En cumplimiento de lo exigido por el artículo 11 del decreto reglamentario 1406 de 1999, hago constar que esta sociedad efectuó en forma correcta y oportuna sus aportes al sistema de seguridad social, durante los años </a:t>
            </a:r>
            <a:r>
              <a:rPr lang="es-CO" sz="1200" dirty="0" smtClean="0"/>
              <a:t>2011 </a:t>
            </a:r>
            <a:r>
              <a:rPr lang="es-CO" sz="1200" dirty="0"/>
              <a:t>y </a:t>
            </a:r>
            <a:r>
              <a:rPr lang="es-CO" sz="1200" dirty="0" smtClean="0"/>
              <a:t>2012.</a:t>
            </a:r>
            <a:endParaRPr lang="es-ES" sz="1200" dirty="0"/>
          </a:p>
          <a:p>
            <a:r>
              <a:rPr lang="es-CO" sz="1200" dirty="0"/>
              <a:t>Dictamen suscrito el 7 de Marzo de </a:t>
            </a:r>
            <a:r>
              <a:rPr lang="es-CO" sz="1200" dirty="0" smtClean="0"/>
              <a:t>2013.</a:t>
            </a:r>
            <a:endParaRPr lang="es-ES" sz="1200" dirty="0"/>
          </a:p>
          <a:p>
            <a:r>
              <a:rPr lang="es-CO" sz="1200" dirty="0" smtClean="0"/>
              <a:t>CARLOS HIDALGO BOLAÑOS</a:t>
            </a:r>
            <a:r>
              <a:rPr lang="es-CO" sz="1200" dirty="0"/>
              <a:t/>
            </a:r>
            <a:br>
              <a:rPr lang="es-CO" sz="1200" dirty="0"/>
            </a:br>
            <a:r>
              <a:rPr lang="es-CO" sz="1200" dirty="0"/>
              <a:t>T. P. 999.999 – T</a:t>
            </a:r>
            <a:br>
              <a:rPr lang="es-CO" sz="1200" dirty="0"/>
            </a:br>
            <a:r>
              <a:rPr lang="es-CO" sz="1200" dirty="0"/>
              <a:t>Revisor Fiscal</a:t>
            </a:r>
            <a:endParaRPr lang="es-ES" sz="1200" dirty="0"/>
          </a:p>
        </p:txBody>
      </p:sp>
    </p:spTree>
    <p:extLst>
      <p:ext uri="{BB962C8B-B14F-4D97-AF65-F5344CB8AC3E}">
        <p14:creationId xmlns:p14="http://schemas.microsoft.com/office/powerpoint/2010/main" val="3242098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16634" y="1750877"/>
            <a:ext cx="8229600" cy="4525963"/>
          </a:xfrm>
        </p:spPr>
        <p:txBody>
          <a:bodyPr>
            <a:normAutofit fontScale="85000" lnSpcReduction="20000"/>
          </a:bodyPr>
          <a:lstStyle/>
          <a:p>
            <a:pPr algn="just"/>
            <a:r>
              <a:rPr lang="es-CO" dirty="0"/>
              <a:t>Nótese que, en acatamiento de lo ordenado por nuestro Código de Comercio, se habla de “</a:t>
            </a:r>
            <a:r>
              <a:rPr lang="es-CO" b="1" dirty="0"/>
              <a:t>técnicas de interventoría de cuentas</a:t>
            </a:r>
            <a:r>
              <a:rPr lang="es-CO" dirty="0"/>
              <a:t>” y de que los estados financieros presentan la situación y los resultados en forma “</a:t>
            </a:r>
            <a:r>
              <a:rPr lang="es-CO" b="1" dirty="0"/>
              <a:t>fidedigna</a:t>
            </a:r>
            <a:r>
              <a:rPr lang="es-CO" dirty="0" smtClean="0"/>
              <a:t>”. </a:t>
            </a:r>
            <a:r>
              <a:rPr lang="es-CO" dirty="0"/>
              <a:t>También es bueno recordar que el dictamen debe cumplir únicamente con lo establecido por el artículo 208 del decreto 410 de 1971 y por el artículo 11 del decreto 1406 de 1999. Los temas de qué trata el artículo 209 son materia de otro documento; denominado </a:t>
            </a:r>
            <a:r>
              <a:rPr lang="es-CO" b="1" dirty="0"/>
              <a:t>“Informe del Revisor Fiscal a la Asamblea de Accionistas o a la Junta de Socios”</a:t>
            </a:r>
            <a:r>
              <a:rPr lang="es-CO" dirty="0"/>
              <a:t> (una de las dos, según el caso).</a:t>
            </a:r>
            <a:endParaRPr lang="es-ES" dirty="0"/>
          </a:p>
          <a:p>
            <a:pPr algn="just"/>
            <a:endParaRPr lang="es-ES" dirty="0"/>
          </a:p>
        </p:txBody>
      </p:sp>
      <p:pic>
        <p:nvPicPr>
          <p:cNvPr id="4" name="Picture 4" descr="http://abakos.com.co/wp-content/uploads/2014/02/revisoria-fisc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68661"/>
            <a:ext cx="7610475" cy="1044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36911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5688632"/>
          </a:xfrm>
          <a:solidFill>
            <a:schemeClr val="accent6">
              <a:lumMod val="20000"/>
              <a:lumOff val="80000"/>
            </a:schemeClr>
          </a:solidFill>
          <a:ln w="19050">
            <a:solidFill>
              <a:schemeClr val="tx1"/>
            </a:solidFill>
          </a:ln>
        </p:spPr>
        <p:txBody>
          <a:bodyPr>
            <a:normAutofit fontScale="47500" lnSpcReduction="20000"/>
          </a:bodyPr>
          <a:lstStyle/>
          <a:p>
            <a:pPr marL="0" indent="0">
              <a:buNone/>
            </a:pPr>
            <a:r>
              <a:rPr lang="es-CO" sz="3400" b="1" i="1" dirty="0"/>
              <a:t>DICTAMEN DEL REVISOR FISCAL</a:t>
            </a:r>
            <a:r>
              <a:rPr lang="es-CO" sz="3400" dirty="0"/>
              <a:t> </a:t>
            </a:r>
            <a:r>
              <a:rPr lang="es-CO" sz="3400" b="1" i="1" dirty="0"/>
              <a:t>SOBRE LOS ESTADOS FINANCIEROS DE CAMPEÓN </a:t>
            </a:r>
            <a:r>
              <a:rPr lang="es-CO" sz="3400" b="1" i="1" dirty="0" smtClean="0"/>
              <a:t>VERDE </a:t>
            </a:r>
            <a:r>
              <a:rPr lang="es-CO" sz="3400" b="1" i="1" dirty="0"/>
              <a:t>Y BLANCO S. A., CORTADOS AL 31 DE DICIEMBRE DE </a:t>
            </a:r>
            <a:r>
              <a:rPr lang="es-CO" sz="3400" b="1" i="1" dirty="0" smtClean="0"/>
              <a:t>2007</a:t>
            </a:r>
          </a:p>
          <a:p>
            <a:pPr marL="0" indent="0">
              <a:buNone/>
            </a:pPr>
            <a:endParaRPr lang="es-ES" sz="3400" dirty="0"/>
          </a:p>
          <a:p>
            <a:pPr marL="0" indent="0">
              <a:buNone/>
            </a:pPr>
            <a:r>
              <a:rPr lang="es-CO" sz="3400" i="1" dirty="0"/>
              <a:t>He examinado el balance general de CAMPEÓN </a:t>
            </a:r>
            <a:r>
              <a:rPr lang="es-CO" sz="3400" i="1" dirty="0" smtClean="0"/>
              <a:t>VERDE Y </a:t>
            </a:r>
            <a:r>
              <a:rPr lang="es-CO" sz="3400" i="1" dirty="0"/>
              <a:t>BLANCO S. A., cortado</a:t>
            </a:r>
            <a:r>
              <a:rPr lang="es-CO" sz="3400" b="1" i="1" dirty="0"/>
              <a:t> </a:t>
            </a:r>
            <a:r>
              <a:rPr lang="es-CO" sz="3400" i="1" dirty="0"/>
              <a:t>al 31 de diciembre de 2007 y los correspondientes estados de resultados, cambios en el patrimonio, cambios en la situación financiera y flujos de efectivo, por el año que terminó en tal fecha, los cuales fueron presentados en forma comparativa con los del año 2006. Estos estados financieros son responsabilidad de la administración de la sociedad. Una de mis funciones consiste en examinarlos y expresar una opinión sobre ellos. Los estados financieros correspondientes al año 2006 fueron examinados por otro contador público que ejercía como revisor fiscal, quien emitió dictamen limpio sobre ellos.</a:t>
            </a:r>
            <a:endParaRPr lang="es-ES" sz="3400" dirty="0"/>
          </a:p>
          <a:p>
            <a:pPr marL="0" indent="0">
              <a:buNone/>
            </a:pPr>
            <a:r>
              <a:rPr lang="es-CO" sz="3400" i="1" dirty="0"/>
              <a:t>Obtuve las informaciones necesarias para cumplir con mis funciones y efectué los exámenes de acuerdo con procedimientos aconsejados por la técnica de interventoría de cuentas y las normas de auditoría generalmente aceptadas en Colombia. Tales normas requieren que planifique y ejecute una adecuada revisión para verificar satisfactoriamente la fidedignidad de los estados financieros</a:t>
            </a:r>
            <a:r>
              <a:rPr lang="es-CO" sz="3400" i="1" dirty="0" smtClean="0"/>
              <a:t>.</a:t>
            </a:r>
          </a:p>
          <a:p>
            <a:pPr marL="0" indent="0">
              <a:buNone/>
            </a:pPr>
            <a:r>
              <a:rPr lang="es-CO" sz="3400" i="1" dirty="0"/>
              <a:t>Mi labor como revisor fiscal comprende, entre otras cosas, el examen con base en pruebas selectivas de las evidencias que soportan la veracidad, los montos y las correspondientes revelaciones en los estados financieros; además, incluye el análisis de las normas contables utilizadas y de las estimaciones hechas por la administración de la empresa, así como la evaluación de los estados financieros en conjunto. Considero que las conclusiones de las pruebas que realicé proporcionan una base confiable para fundamentar el dictamen que expreso más adelante.</a:t>
            </a:r>
            <a:endParaRPr lang="es-ES" sz="3400" dirty="0"/>
          </a:p>
          <a:p>
            <a:pPr marL="0" indent="0">
              <a:buNone/>
            </a:pPr>
            <a:r>
              <a:rPr lang="es-CO" sz="3400" i="1" dirty="0"/>
              <a:t>En mi concepto, la contabilidad se lleva de acuerdo con las normas legales y la técnica contable y las operaciones registradas se ajustan a los estatutos y a las decisiones de la asamblea de accionistas y de la junta directiva.</a:t>
            </a:r>
            <a:endParaRPr lang="es-ES" sz="3400" dirty="0"/>
          </a:p>
          <a:p>
            <a:endParaRPr lang="es-ES" dirty="0"/>
          </a:p>
          <a:p>
            <a:endParaRPr lang="es-ES" dirty="0"/>
          </a:p>
        </p:txBody>
      </p:sp>
    </p:spTree>
    <p:extLst>
      <p:ext uri="{BB962C8B-B14F-4D97-AF65-F5344CB8AC3E}">
        <p14:creationId xmlns:p14="http://schemas.microsoft.com/office/powerpoint/2010/main" val="81396154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332656"/>
            <a:ext cx="8229600" cy="6264696"/>
          </a:xfrm>
          <a:solidFill>
            <a:schemeClr val="accent6">
              <a:lumMod val="20000"/>
              <a:lumOff val="80000"/>
            </a:schemeClr>
          </a:solidFill>
          <a:ln w="19050">
            <a:solidFill>
              <a:schemeClr val="tx1"/>
            </a:solidFill>
          </a:ln>
        </p:spPr>
        <p:txBody>
          <a:bodyPr>
            <a:noAutofit/>
          </a:bodyPr>
          <a:lstStyle/>
          <a:p>
            <a:pPr marL="0" indent="0">
              <a:buNone/>
            </a:pPr>
            <a:r>
              <a:rPr lang="es-CO" sz="1600" i="1" dirty="0"/>
              <a:t>Los estados financieros correspondientes al año terminado el 31 de diciembre de 2007 no son totalmente comparables con los que presentó la empresa por el período anterior, por dos motivos: 1) Hasta el 31 de diciembre de 2006 la contabilidad incluyó ajustes por inflación y a partir del 1º. de enero de 2007 no se siguieron aplicando estos ajustes, en cumplimiento de lo ordenado por el decreto reglamentario 1536 del 7 de mayo de 2007; y 2) La sociedad CAMPEÓN </a:t>
            </a:r>
            <a:r>
              <a:rPr lang="es-CO" sz="1600" i="1" dirty="0" smtClean="0"/>
              <a:t>VERDE </a:t>
            </a:r>
            <a:r>
              <a:rPr lang="es-CO" sz="1600" i="1" dirty="0"/>
              <a:t>Y BLANCO S. A. fue constituida el 13 de Junio de 2006 y las actividades durante el período comprendido entre el inicio de su vida legal y el 31 de diciembre de tal año fueron muy pocas, manteniéndose en etapa preoperativa, mientras que durante el 2007 hubo una gran actividad de adecuación del terreno, construcción de edificaciones y montaje de maquinaria y equipos, así como inicio formal de actividades industriales y comerciales generadoras de ingresos operacionales.</a:t>
            </a:r>
            <a:endParaRPr lang="es-ES" sz="1600" dirty="0"/>
          </a:p>
          <a:p>
            <a:pPr marL="0" indent="0">
              <a:buNone/>
            </a:pPr>
            <a:r>
              <a:rPr lang="es-CO" sz="1600" i="1" dirty="0"/>
              <a:t>En mi opinión, los estados financieros mencionados, tomados fielmente de los libros y adjuntos a este dictamen, presentan fidedignamente la situación financiera de</a:t>
            </a:r>
            <a:r>
              <a:rPr lang="es-CO" sz="1600" b="1" i="1" dirty="0"/>
              <a:t> </a:t>
            </a:r>
            <a:r>
              <a:rPr lang="es-CO" sz="1600" i="1" dirty="0"/>
              <a:t>CAMPEÓN </a:t>
            </a:r>
            <a:r>
              <a:rPr lang="es-CO" sz="1600" i="1" dirty="0" smtClean="0"/>
              <a:t>VERDE </a:t>
            </a:r>
            <a:r>
              <a:rPr lang="es-CO" sz="1600" i="1" dirty="0"/>
              <a:t>Y BLANCO S. A., al 31 de diciembre de 2007, así como los resultados de sus operaciones, los cambios en el patrimonio, los cambios en la situación financiera y los flujos de efectivo por el año terminado en esa fecha, de conformidad con las normas de contabilidad generalmente aceptadas para Colombia, establecidas en el decreto 2649 de 1993 y normas complementarias.</a:t>
            </a:r>
            <a:endParaRPr lang="es-ES" sz="1600" dirty="0"/>
          </a:p>
          <a:p>
            <a:pPr marL="0" indent="0">
              <a:buNone/>
            </a:pPr>
            <a:r>
              <a:rPr lang="es-CO" sz="1600" i="1" dirty="0"/>
              <a:t>En cumplimiento de lo exigido por el artículo 11 del decreto reglamentario 1406 de 1999, hago constar que esta sociedad efectuó en forma correcta y oportuna sus aportes al sistema de seguridad social, durante el año 2007.</a:t>
            </a:r>
            <a:endParaRPr lang="es-ES" sz="1600" dirty="0"/>
          </a:p>
          <a:p>
            <a:pPr marL="0" indent="0">
              <a:buNone/>
            </a:pPr>
            <a:r>
              <a:rPr lang="es-CO" sz="1600" i="1" dirty="0"/>
              <a:t>Dictamen suscrito el 1º. de Marzo de 2008</a:t>
            </a:r>
            <a:endParaRPr lang="es-ES" sz="1600" dirty="0"/>
          </a:p>
          <a:p>
            <a:pPr marL="0" indent="0">
              <a:buNone/>
            </a:pPr>
            <a:r>
              <a:rPr lang="en-US" sz="1600" i="1" dirty="0" smtClean="0"/>
              <a:t>ANDRES PEREZ MONDRAGON</a:t>
            </a:r>
            <a:r>
              <a:rPr lang="en-US" sz="1600" i="1" dirty="0"/>
              <a:t> </a:t>
            </a:r>
            <a:r>
              <a:rPr lang="en-US" sz="1600" dirty="0"/>
              <a:t/>
            </a:r>
            <a:br>
              <a:rPr lang="en-US" sz="1600" dirty="0"/>
            </a:br>
            <a:r>
              <a:rPr lang="en-US" sz="1600" i="1" dirty="0"/>
              <a:t>T. P. 999.998– T</a:t>
            </a:r>
            <a:r>
              <a:rPr lang="en-US" sz="1600" dirty="0"/>
              <a:t/>
            </a:r>
            <a:br>
              <a:rPr lang="en-US" sz="1600" dirty="0"/>
            </a:br>
            <a:r>
              <a:rPr lang="en-US" sz="1600" i="1" dirty="0"/>
              <a:t>Revisor Fiscal</a:t>
            </a:r>
            <a:endParaRPr lang="es-ES" sz="1600" dirty="0"/>
          </a:p>
        </p:txBody>
      </p:sp>
    </p:spTree>
    <p:extLst>
      <p:ext uri="{BB962C8B-B14F-4D97-AF65-F5344CB8AC3E}">
        <p14:creationId xmlns:p14="http://schemas.microsoft.com/office/powerpoint/2010/main" val="168192152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143000"/>
          </a:xfrm>
        </p:spPr>
        <p:txBody>
          <a:bodyPr>
            <a:noAutofit/>
          </a:bodyPr>
          <a:lstStyle/>
          <a:p>
            <a:r>
              <a:rPr lang="es-CO" sz="2000" b="1" dirty="0"/>
              <a:t>El Informe Anual a la Asamblea –o Junta de socios- y el Dictamen sobre los Estados Financieros son dos documentos diferentes que debe presentar el revisor fiscal</a:t>
            </a:r>
            <a:r>
              <a:rPr lang="es-ES" sz="2000" dirty="0"/>
              <a:t/>
            </a:r>
            <a:br>
              <a:rPr lang="es-ES" sz="2000" dirty="0"/>
            </a:br>
            <a:endParaRPr lang="es-ES" sz="2000" dirty="0"/>
          </a:p>
        </p:txBody>
      </p:sp>
      <p:sp>
        <p:nvSpPr>
          <p:cNvPr id="3" name="2 Marcador de contenido"/>
          <p:cNvSpPr>
            <a:spLocks noGrp="1"/>
          </p:cNvSpPr>
          <p:nvPr>
            <p:ph idx="1"/>
          </p:nvPr>
        </p:nvSpPr>
        <p:spPr/>
        <p:txBody>
          <a:bodyPr>
            <a:normAutofit lnSpcReduction="10000"/>
          </a:bodyPr>
          <a:lstStyle/>
          <a:p>
            <a:pPr marL="0" indent="0" algn="ctr">
              <a:buNone/>
            </a:pPr>
            <a:r>
              <a:rPr lang="es-CO" b="1" dirty="0"/>
              <a:t>1. Informes mínimos que debe presentar el Revisor Fiscal</a:t>
            </a:r>
            <a:endParaRPr lang="es-ES" dirty="0"/>
          </a:p>
          <a:p>
            <a:pPr marL="0" indent="0" algn="just">
              <a:buNone/>
            </a:pPr>
            <a:r>
              <a:rPr lang="es-CO" dirty="0"/>
              <a:t>En cumplimiento de lo ordenado por el Código de Comercio –Decreto 410 de 1971 y reformas establecidas mediante ley 222 de 1995-, por el Estatuto Tributario Nacional y normas tributarias de carácter regional, el revisor fiscal está obligado a presentar los siguientes informes escritos:</a:t>
            </a:r>
            <a:endParaRPr lang="es-ES" dirty="0"/>
          </a:p>
          <a:p>
            <a:endParaRPr lang="es-ES" dirty="0"/>
          </a:p>
        </p:txBody>
      </p:sp>
    </p:spTree>
    <p:extLst>
      <p:ext uri="{BB962C8B-B14F-4D97-AF65-F5344CB8AC3E}">
        <p14:creationId xmlns:p14="http://schemas.microsoft.com/office/powerpoint/2010/main" val="3128795872"/>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484784"/>
            <a:ext cx="8229600" cy="4525963"/>
          </a:xfrm>
        </p:spPr>
        <p:txBody>
          <a:bodyPr>
            <a:normAutofit fontScale="85000" lnSpcReduction="20000"/>
          </a:bodyPr>
          <a:lstStyle/>
          <a:p>
            <a:pPr algn="just"/>
            <a:endParaRPr lang="es-ES" dirty="0" smtClean="0">
              <a:effectLst/>
            </a:endParaRPr>
          </a:p>
          <a:p>
            <a:pPr lvl="1" algn="just"/>
            <a:r>
              <a:rPr lang="es-CO" dirty="0"/>
              <a:t>Dictamen sobre los estados financieros de cierre de ejercicio contable y cada vez que se requieran estados financieros dictaminados;</a:t>
            </a:r>
            <a:endParaRPr lang="es-ES" sz="3200" dirty="0"/>
          </a:p>
          <a:p>
            <a:pPr lvl="1" algn="just"/>
            <a:r>
              <a:rPr lang="es-CO" dirty="0"/>
              <a:t>Informe anual a la asamblea general de accionistas o a la junta de socios (en sociedades de personas);</a:t>
            </a:r>
            <a:endParaRPr lang="es-ES" sz="3200" dirty="0"/>
          </a:p>
          <a:p>
            <a:pPr lvl="1" algn="just"/>
            <a:r>
              <a:rPr lang="es-CO" dirty="0"/>
              <a:t>Informes ocasionales sobre irregularidades en las operaciones de la sociedad, cada vez que el revisor fiscal estime que deba presentarlos;</a:t>
            </a:r>
            <a:endParaRPr lang="es-ES" sz="3200" dirty="0"/>
          </a:p>
          <a:p>
            <a:pPr lvl="1" algn="just"/>
            <a:r>
              <a:rPr lang="es-CO" dirty="0"/>
              <a:t>Informes periódicos y ocasionales solicitados por organismos de inspección, vigilancia y control del Estado o por normas legales especiales; </a:t>
            </a:r>
            <a:r>
              <a:rPr lang="es-CO" dirty="0" smtClean="0"/>
              <a:t>e</a:t>
            </a:r>
            <a:endParaRPr lang="es-ES" sz="3200" dirty="0"/>
          </a:p>
          <a:p>
            <a:pPr lvl="1" algn="just"/>
            <a:r>
              <a:rPr lang="es-CO" dirty="0"/>
              <a:t>Informes con destino a las autoridades tributarias</a:t>
            </a:r>
            <a:endParaRPr lang="es-ES" sz="3200" dirty="0"/>
          </a:p>
          <a:p>
            <a:pPr algn="just"/>
            <a:endParaRPr lang="es-ES" dirty="0"/>
          </a:p>
        </p:txBody>
      </p:sp>
      <p:pic>
        <p:nvPicPr>
          <p:cNvPr id="4100" name="Picture 4" descr="http://abakos.com.co/wp-content/uploads/2014/02/revisoria-fisc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68661"/>
            <a:ext cx="7610475" cy="136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03469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noAutofit/>
          </a:bodyPr>
          <a:lstStyle/>
          <a:p>
            <a:r>
              <a:rPr lang="es-CO" sz="2400" dirty="0"/>
              <a:t>Los dos primeros enunciados se rigen por lo que el Código de Comercio ordena en sus artículos 208 y 209, así:</a:t>
            </a:r>
            <a:r>
              <a:rPr lang="es-ES" sz="2400" dirty="0"/>
              <a:t/>
            </a:r>
            <a:br>
              <a:rPr lang="es-ES" sz="2400" dirty="0"/>
            </a:br>
            <a:endParaRPr lang="es-ES" sz="2400" dirty="0"/>
          </a:p>
        </p:txBody>
      </p:sp>
      <p:sp>
        <p:nvSpPr>
          <p:cNvPr id="3" name="2 Marcador de contenido"/>
          <p:cNvSpPr>
            <a:spLocks noGrp="1"/>
          </p:cNvSpPr>
          <p:nvPr>
            <p:ph idx="1"/>
          </p:nvPr>
        </p:nvSpPr>
        <p:spPr>
          <a:xfrm>
            <a:off x="323528" y="1052736"/>
            <a:ext cx="8568952" cy="4525963"/>
          </a:xfrm>
        </p:spPr>
        <p:txBody>
          <a:bodyPr>
            <a:noAutofit/>
          </a:bodyPr>
          <a:lstStyle/>
          <a:p>
            <a:pPr marL="0" indent="0">
              <a:buNone/>
            </a:pPr>
            <a:r>
              <a:rPr lang="es-CO" sz="1400" i="1" dirty="0"/>
              <a:t>“</a:t>
            </a:r>
            <a:r>
              <a:rPr lang="es-CO" sz="1400" b="1" i="1" dirty="0"/>
              <a:t>Art. 208._ Contenido de los informes del Revisor Fiscal. Balances Generales.</a:t>
            </a:r>
            <a:r>
              <a:rPr lang="es-CO" sz="1400" i="1" dirty="0"/>
              <a:t> El dictamen o informes del revisor fiscal sobre los balances generales deberá expresar, por lo menos:</a:t>
            </a:r>
            <a:endParaRPr lang="es-ES" sz="1400" dirty="0"/>
          </a:p>
          <a:p>
            <a:pPr marL="0" indent="0">
              <a:buNone/>
            </a:pPr>
            <a:r>
              <a:rPr lang="es-CO" sz="1400" b="1" i="1" dirty="0"/>
              <a:t>1o) </a:t>
            </a:r>
            <a:r>
              <a:rPr lang="es-CO" sz="1400" i="1" dirty="0"/>
              <a:t>Si ha obtenido las informaciones necesarias para cumplir sus funciones;</a:t>
            </a:r>
            <a:endParaRPr lang="es-ES" sz="1400" dirty="0"/>
          </a:p>
          <a:p>
            <a:pPr marL="0" indent="0">
              <a:buNone/>
            </a:pPr>
            <a:r>
              <a:rPr lang="es-CO" sz="1400" i="1" dirty="0"/>
              <a:t>2o) Si en el curso de la revisión se han seguido los procedimientos aconsejados por la técnica de la interventoría de cuentas;</a:t>
            </a:r>
            <a:endParaRPr lang="es-ES" sz="1400" dirty="0"/>
          </a:p>
          <a:p>
            <a:pPr marL="0" indent="0">
              <a:buNone/>
            </a:pPr>
            <a:r>
              <a:rPr lang="es-CO" sz="1400" b="1" i="1" dirty="0"/>
              <a:t>3o) </a:t>
            </a:r>
            <a:r>
              <a:rPr lang="es-CO" sz="1400" i="1" dirty="0"/>
              <a:t>Si en su concepto la contabilidad se lleva conforme a las normas legales y a la técnica contable, y si las operaciones registradas se ajustan a los estatutos y a las decisiones de la asamblea o junta directiva, en su caso;</a:t>
            </a:r>
            <a:endParaRPr lang="es-ES" sz="1400" dirty="0"/>
          </a:p>
          <a:p>
            <a:pPr marL="0" indent="0">
              <a:buNone/>
            </a:pPr>
            <a:r>
              <a:rPr lang="es-CO" sz="1400" b="1" i="1" dirty="0"/>
              <a:t>4o) </a:t>
            </a:r>
            <a:r>
              <a:rPr lang="es-CO" sz="1400" i="1" dirty="0"/>
              <a:t>Si el balance y el estado de pérdidas y ganancias han sido tomados fielmente de los libros; y si en su opinión el primero presenta en forma fidedigna, de acuerdo con las normas de contabilidad generalmente aceptadas, la respectiva situación financiera al terminar el período revisado, y el segundo refleja el resultado de las operaciones en </a:t>
            </a:r>
            <a:r>
              <a:rPr lang="es-CO" sz="1400" i="1" dirty="0" smtClean="0"/>
              <a:t>dicho </a:t>
            </a:r>
            <a:r>
              <a:rPr lang="es-CO" sz="1400" i="1" dirty="0"/>
              <a:t>período, y</a:t>
            </a:r>
            <a:endParaRPr lang="es-ES" sz="1400" dirty="0"/>
          </a:p>
          <a:p>
            <a:pPr marL="0" indent="0">
              <a:buNone/>
            </a:pPr>
            <a:r>
              <a:rPr lang="es-CO" sz="1400" b="1" i="1" dirty="0"/>
              <a:t>5o) </a:t>
            </a:r>
            <a:r>
              <a:rPr lang="es-CO" sz="1400" i="1" dirty="0"/>
              <a:t>Las reservas o salvedades que tenga sobre la fidelidad de los estados financieros.”</a:t>
            </a:r>
            <a:r>
              <a:rPr lang="es-CO" sz="1400" dirty="0"/>
              <a:t/>
            </a:r>
            <a:br>
              <a:rPr lang="es-CO" sz="1400" dirty="0"/>
            </a:br>
            <a:r>
              <a:rPr lang="es-CO" sz="1400" b="1" i="1" dirty="0"/>
              <a:t>“Art.209</a:t>
            </a:r>
            <a:r>
              <a:rPr lang="es-CO" sz="1400" i="1" dirty="0"/>
              <a:t>. Contenido del informe del Revisor Fiscal presentado a la Asamblea o Junta de Socios. El informe del revisor fiscal a la asamblea o junta de socios deberá expresar:</a:t>
            </a:r>
            <a:endParaRPr lang="es-ES" sz="1400" dirty="0"/>
          </a:p>
          <a:p>
            <a:pPr marL="0" indent="0">
              <a:buNone/>
            </a:pPr>
            <a:r>
              <a:rPr lang="es-CO" sz="1400" i="1" dirty="0"/>
              <a:t>1o) Si los actos de los administradores de la sociedad se ajustan a los estatutos y a las órdenes o instrucciones de la asamblea o junta de socios;</a:t>
            </a:r>
            <a:r>
              <a:rPr lang="es-CO" sz="1400" dirty="0"/>
              <a:t/>
            </a:r>
            <a:br>
              <a:rPr lang="es-CO" sz="1400" dirty="0"/>
            </a:br>
            <a:r>
              <a:rPr lang="es-CO" sz="1400" i="1" dirty="0"/>
              <a:t>2o) Si la correspondencia, los comprobantes de las cuentas y los libros de actas de registro de acciones, en su caso, se llevan y se conservan debidamente, y</a:t>
            </a:r>
            <a:r>
              <a:rPr lang="es-CO" sz="1400" dirty="0"/>
              <a:t/>
            </a:r>
            <a:br>
              <a:rPr lang="es-CO" sz="1400" dirty="0"/>
            </a:br>
            <a:r>
              <a:rPr lang="es-CO" sz="1400" i="1" dirty="0"/>
              <a:t>3o) Si hay y son adecuadas las medidas de control interno, de conservación y custodia de los bienes de la sociedad o de terceros que estén en poder de la compañía</a:t>
            </a:r>
            <a:r>
              <a:rPr lang="es-CO" sz="1400" i="1" dirty="0" smtClean="0"/>
              <a:t>.”</a:t>
            </a:r>
          </a:p>
          <a:p>
            <a:endParaRPr lang="es-CO" sz="1400" i="1" dirty="0"/>
          </a:p>
          <a:p>
            <a:pPr marL="0" indent="0">
              <a:buNone/>
            </a:pPr>
            <a:r>
              <a:rPr lang="es-CO" sz="1400" dirty="0"/>
              <a:t>Para tener claridad sobre los diversos informes que debe presentar el revisor fiscal, en los subtítulos siguientes los analizaremos uno por uno.</a:t>
            </a:r>
            <a:endParaRPr lang="es-ES" sz="1400" dirty="0"/>
          </a:p>
          <a:p>
            <a:endParaRPr lang="es-ES" sz="1400" dirty="0"/>
          </a:p>
          <a:p>
            <a:endParaRPr lang="es-ES" sz="1400" dirty="0"/>
          </a:p>
        </p:txBody>
      </p:sp>
    </p:spTree>
    <p:extLst>
      <p:ext uri="{BB962C8B-B14F-4D97-AF65-F5344CB8AC3E}">
        <p14:creationId xmlns:p14="http://schemas.microsoft.com/office/powerpoint/2010/main" val="13145965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TotalTime>
  <Words>2949</Words>
  <Application>Microsoft Office PowerPoint</Application>
  <PresentationFormat>Presentación en pantalla (4:3)</PresentationFormat>
  <Paragraphs>147</Paragraphs>
  <Slides>31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31</vt:i4>
      </vt:variant>
    </vt:vector>
  </HeadingPairs>
  <TitlesOfParts>
    <vt:vector size="35" baseType="lpstr">
      <vt:lpstr>Arial</vt:lpstr>
      <vt:lpstr>Calibri</vt:lpstr>
      <vt:lpstr>Times New Roman</vt:lpstr>
      <vt:lpstr>Tema de Office</vt:lpstr>
      <vt:lpstr>El Dictamen del Revisor Fiscal cuando hubo otro revisor fiscal en el período anterior </vt:lpstr>
      <vt:lpstr>Presentación de PowerPoint</vt:lpstr>
      <vt:lpstr>Presentación de PowerPoint</vt:lpstr>
      <vt:lpstr>Presentación de PowerPoint</vt:lpstr>
      <vt:lpstr>Presentación de PowerPoint</vt:lpstr>
      <vt:lpstr>Presentación de PowerPoint</vt:lpstr>
      <vt:lpstr>El Informe Anual a la Asamblea –o Junta de socios- y el Dictamen sobre los Estados Financieros son dos documentos diferentes que debe presentar el revisor fiscal </vt:lpstr>
      <vt:lpstr>Presentación de PowerPoint</vt:lpstr>
      <vt:lpstr>Los dos primeros enunciados se rigen por lo que el Código de Comercio ordena en sus artículos 208 y 209, así: </vt:lpstr>
      <vt:lpstr>Presentación de PowerPoint</vt:lpstr>
      <vt:lpstr>Presentación de PowerPoint</vt:lpstr>
      <vt:lpstr>Presentación de PowerPoint</vt:lpstr>
      <vt:lpstr>Presentación de PowerPoint</vt:lpstr>
      <vt:lpstr>Presentación de PowerPoint</vt:lpstr>
      <vt:lpstr>Presentación de PowerPoint</vt:lpstr>
      <vt:lpstr>2.2. Modelo completo de un dictamen Un dictamen del revisor fiscal sobre estados financieros, para el año 2007 necesariamente con una pequeña aclaración, que cumpla con los ordenamientos legales, puede entonces quedar así: </vt:lpstr>
      <vt:lpstr>Presentación de PowerPoint</vt:lpstr>
      <vt:lpstr>Presentación de PowerPoint</vt:lpstr>
      <vt:lpstr>Presentación de PowerPoint</vt:lpstr>
      <vt:lpstr>Presentación de PowerPoint</vt:lpstr>
      <vt:lpstr>No solamente existe el dictamen limpio </vt:lpstr>
      <vt:lpstr>Presentación de PowerPoint</vt:lpstr>
      <vt:lpstr>Presentación de PowerPoint</vt:lpstr>
      <vt:lpstr>Presentación de PowerPoint</vt:lpstr>
      <vt:lpstr>Dictamen con salvedades </vt:lpstr>
      <vt:lpstr>Modelo de dictamen con salvedades </vt:lpstr>
      <vt:lpstr>Presentación de PowerPoint</vt:lpstr>
      <vt:lpstr>Dictamen negativo </vt:lpstr>
      <vt:lpstr>Presentación de PowerPoint</vt:lpstr>
      <vt:lpstr>Abstención de dictamen </vt:lpstr>
      <vt:lpstr>Modelo de abstención de dictamen </vt:lpstr>
    </vt:vector>
  </TitlesOfParts>
  <Company>Luffi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Dictamen del Revisor Fiscal cuando hubo otro revisor fiscal en el período anterior</dc:title>
  <dc:creator>Luffi</dc:creator>
  <cp:lastModifiedBy>Full name</cp:lastModifiedBy>
  <cp:revision>34</cp:revision>
  <dcterms:created xsi:type="dcterms:W3CDTF">2014-10-08T19:59:41Z</dcterms:created>
  <dcterms:modified xsi:type="dcterms:W3CDTF">2015-05-06T20:14:49Z</dcterms:modified>
</cp:coreProperties>
</file>