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A701C78-DEAD-4987-A203-B8A0B14CFEB4}" type="datetimeFigureOut">
              <a:rPr lang="es-ES" smtClean="0"/>
              <a:pPr/>
              <a:t>16/05/2015</a:t>
            </a:fld>
            <a:endParaRPr lang="es-ES"/>
          </a:p>
        </p:txBody>
      </p:sp>
      <p:sp>
        <p:nvSpPr>
          <p:cNvPr id="5" name="Footer Placeholder 4"/>
          <p:cNvSpPr>
            <a:spLocks noGrp="1"/>
          </p:cNvSpPr>
          <p:nvPr>
            <p:ph type="ftr" sz="quarter" idx="11"/>
          </p:nvPr>
        </p:nvSpPr>
        <p:spPr>
          <a:xfrm>
            <a:off x="1921934" y="5054602"/>
            <a:ext cx="4064860" cy="279400"/>
          </a:xfrm>
        </p:spPr>
        <p:txBody>
          <a:bodyPr/>
          <a:lstStyle/>
          <a:p>
            <a:endParaRPr lang="es-ES"/>
          </a:p>
        </p:txBody>
      </p:sp>
      <p:sp>
        <p:nvSpPr>
          <p:cNvPr id="6" name="Slide Number Placeholder 5"/>
          <p:cNvSpPr>
            <a:spLocks noGrp="1"/>
          </p:cNvSpPr>
          <p:nvPr>
            <p:ph type="sldNum" sz="quarter" idx="12"/>
          </p:nvPr>
        </p:nvSpPr>
        <p:spPr>
          <a:xfrm>
            <a:off x="6817317" y="5054602"/>
            <a:ext cx="413483" cy="279400"/>
          </a:xfrm>
        </p:spPr>
        <p:txBody>
          <a:bodyPr/>
          <a:lstStyle/>
          <a:p>
            <a:fld id="{9610B18A-F28B-4188-9E65-73A7A3C83CF8}" type="slidenum">
              <a:rPr lang="es-ES" smtClean="0"/>
              <a:pPr/>
              <a:t>‹Nº›</a:t>
            </a:fld>
            <a:endParaRPr lang="es-E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26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10B18A-F28B-4188-9E65-73A7A3C83CF8}" type="slidenum">
              <a:rPr lang="es-ES" smtClean="0"/>
              <a:pPr/>
              <a:t>‹Nº›</a:t>
            </a:fld>
            <a:endParaRPr lang="es-ES"/>
          </a:p>
        </p:txBody>
      </p:sp>
    </p:spTree>
    <p:extLst>
      <p:ext uri="{BB962C8B-B14F-4D97-AF65-F5344CB8AC3E}">
        <p14:creationId xmlns:p14="http://schemas.microsoft.com/office/powerpoint/2010/main" val="330343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10B18A-F28B-4188-9E65-73A7A3C83CF8}" type="slidenum">
              <a:rPr lang="es-ES" smtClean="0"/>
              <a:pPr/>
              <a:t>‹Nº›</a:t>
            </a:fld>
            <a:endParaRPr lang="es-E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2328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10B18A-F28B-4188-9E65-73A7A3C83CF8}" type="slidenum">
              <a:rPr lang="es-ES" smtClean="0"/>
              <a:pPr/>
              <a:t>‹Nº›</a:t>
            </a:fld>
            <a:endParaRPr lang="es-E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89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10B18A-F28B-4188-9E65-73A7A3C83CF8}" type="slidenum">
              <a:rPr lang="es-ES" smtClean="0"/>
              <a:pPr/>
              <a:t>‹Nº›</a:t>
            </a:fld>
            <a:endParaRPr lang="es-ES"/>
          </a:p>
        </p:txBody>
      </p:sp>
    </p:spTree>
    <p:extLst>
      <p:ext uri="{BB962C8B-B14F-4D97-AF65-F5344CB8AC3E}">
        <p14:creationId xmlns:p14="http://schemas.microsoft.com/office/powerpoint/2010/main" val="3355319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10B18A-F28B-4188-9E65-73A7A3C83CF8}" type="slidenum">
              <a:rPr lang="es-ES" smtClean="0"/>
              <a:pPr/>
              <a:t>‹Nº›</a:t>
            </a:fld>
            <a:endParaRPr lang="es-E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848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10B18A-F28B-4188-9E65-73A7A3C83CF8}" type="slidenum">
              <a:rPr lang="es-ES" smtClean="0"/>
              <a:pPr/>
              <a:t>‹Nº›</a:t>
            </a:fld>
            <a:endParaRPr lang="es-E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29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10B18A-F28B-4188-9E65-73A7A3C83CF8}" type="slidenum">
              <a:rPr lang="es-ES" smtClean="0"/>
              <a:pPr/>
              <a:t>‹Nº›</a:t>
            </a:fld>
            <a:endParaRPr lang="es-E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28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10B18A-F28B-4188-9E65-73A7A3C83CF8}" type="slidenum">
              <a:rPr lang="es-ES" smtClean="0"/>
              <a:pPr/>
              <a:t>‹Nº›</a:t>
            </a:fld>
            <a:endParaRPr lang="es-E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387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10B18A-F28B-4188-9E65-73A7A3C83CF8}" type="slidenum">
              <a:rPr lang="es-ES" smtClean="0"/>
              <a:pPr/>
              <a:t>‹Nº›</a:t>
            </a:fld>
            <a:endParaRPr lang="es-ES"/>
          </a:p>
        </p:txBody>
      </p:sp>
    </p:spTree>
    <p:extLst>
      <p:ext uri="{BB962C8B-B14F-4D97-AF65-F5344CB8AC3E}">
        <p14:creationId xmlns:p14="http://schemas.microsoft.com/office/powerpoint/2010/main" val="292195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10B18A-F28B-4188-9E65-73A7A3C83CF8}" type="slidenum">
              <a:rPr lang="es-ES" smtClean="0"/>
              <a:pPr/>
              <a:t>‹Nº›</a:t>
            </a:fld>
            <a:endParaRPr lang="es-E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823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10B18A-F28B-4188-9E65-73A7A3C83CF8}" type="slidenum">
              <a:rPr lang="es-ES" smtClean="0"/>
              <a:pPr/>
              <a:t>‹Nº›</a:t>
            </a:fld>
            <a:endParaRPr lang="es-ES"/>
          </a:p>
        </p:txBody>
      </p:sp>
    </p:spTree>
    <p:extLst>
      <p:ext uri="{BB962C8B-B14F-4D97-AF65-F5344CB8AC3E}">
        <p14:creationId xmlns:p14="http://schemas.microsoft.com/office/powerpoint/2010/main" val="48170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610B18A-F28B-4188-9E65-73A7A3C83CF8}" type="slidenum">
              <a:rPr lang="es-ES" smtClean="0"/>
              <a:pPr/>
              <a:t>‹Nº›</a:t>
            </a:fld>
            <a:endParaRPr lang="es-E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53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610B18A-F28B-4188-9E65-73A7A3C83CF8}" type="slidenum">
              <a:rPr lang="es-ES" smtClean="0"/>
              <a:pPr/>
              <a:t>‹Nº›</a:t>
            </a:fld>
            <a:endParaRPr lang="es-E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85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610B18A-F28B-4188-9E65-73A7A3C83CF8}" type="slidenum">
              <a:rPr lang="es-ES" smtClean="0"/>
              <a:pPr/>
              <a:t>‹Nº›</a:t>
            </a:fld>
            <a:endParaRPr lang="es-ES"/>
          </a:p>
        </p:txBody>
      </p:sp>
    </p:spTree>
    <p:extLst>
      <p:ext uri="{BB962C8B-B14F-4D97-AF65-F5344CB8AC3E}">
        <p14:creationId xmlns:p14="http://schemas.microsoft.com/office/powerpoint/2010/main" val="99660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10B18A-F28B-4188-9E65-73A7A3C83CF8}" type="slidenum">
              <a:rPr lang="es-ES" smtClean="0"/>
              <a:pPr/>
              <a:t>‹Nº›</a:t>
            </a:fld>
            <a:endParaRPr lang="es-E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12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A701C78-DEAD-4987-A203-B8A0B14CFEB4}" type="datetimeFigureOut">
              <a:rPr lang="es-ES" smtClean="0"/>
              <a:pPr/>
              <a:t>16/05/2015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10B18A-F28B-4188-9E65-73A7A3C83CF8}" type="slidenum">
              <a:rPr lang="es-ES" smtClean="0"/>
              <a:pPr/>
              <a:t>‹Nº›</a:t>
            </a:fld>
            <a:endParaRPr lang="es-ES"/>
          </a:p>
        </p:txBody>
      </p:sp>
    </p:spTree>
    <p:extLst>
      <p:ext uri="{BB962C8B-B14F-4D97-AF65-F5344CB8AC3E}">
        <p14:creationId xmlns:p14="http://schemas.microsoft.com/office/powerpoint/2010/main" val="229230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701C78-DEAD-4987-A203-B8A0B14CFEB4}" type="datetimeFigureOut">
              <a:rPr lang="es-ES" smtClean="0"/>
              <a:pPr/>
              <a:t>16/05/2015</a:t>
            </a:fld>
            <a:endParaRPr lang="es-E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10B18A-F28B-4188-9E65-73A7A3C83CF8}" type="slidenum">
              <a:rPr lang="es-ES" smtClean="0"/>
              <a:pPr/>
              <a:t>‹Nº›</a:t>
            </a:fld>
            <a:endParaRPr lang="es-ES"/>
          </a:p>
        </p:txBody>
      </p:sp>
    </p:spTree>
    <p:extLst>
      <p:ext uri="{BB962C8B-B14F-4D97-AF65-F5344CB8AC3E}">
        <p14:creationId xmlns:p14="http://schemas.microsoft.com/office/powerpoint/2010/main" val="377479066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goyle.es/Imagenes/Fotos/General/escuela.gif"/>
          <p:cNvPicPr>
            <a:picLocks noChangeAspect="1" noChangeArrowheads="1"/>
          </p:cNvPicPr>
          <p:nvPr/>
        </p:nvPicPr>
        <p:blipFill>
          <a:blip r:embed="rId2"/>
          <a:srcRect/>
          <a:stretch>
            <a:fillRect/>
          </a:stretch>
        </p:blipFill>
        <p:spPr bwMode="auto">
          <a:xfrm>
            <a:off x="6084168" y="3212976"/>
            <a:ext cx="2051902" cy="2618611"/>
          </a:xfrm>
          <a:prstGeom prst="rect">
            <a:avLst/>
          </a:prstGeom>
          <a:noFill/>
        </p:spPr>
      </p:pic>
      <p:sp>
        <p:nvSpPr>
          <p:cNvPr id="4" name="3 Rectángulo"/>
          <p:cNvSpPr/>
          <p:nvPr/>
        </p:nvSpPr>
        <p:spPr>
          <a:xfrm>
            <a:off x="1043608" y="1196752"/>
            <a:ext cx="6840434"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anose="030F0702030302020204" pitchFamily="66" charset="0"/>
              </a:rPr>
              <a:t>AUTOEVALUACIÓN Y </a:t>
            </a:r>
          </a:p>
          <a:p>
            <a:pPr algn="ctr"/>
            <a:r>
              <a:rPr lang="es-E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anose="030F0702030302020204" pitchFamily="66" charset="0"/>
              </a:rPr>
              <a:t>PLAN DE MEJORAMIENTO </a:t>
            </a:r>
          </a:p>
          <a:p>
            <a:pPr algn="ctr"/>
            <a:r>
              <a:rPr lang="es-E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anose="030F0702030302020204" pitchFamily="66" charset="0"/>
              </a:rPr>
              <a:t>INSTITUCIONAL</a:t>
            </a:r>
            <a:endParaRPr lang="es-E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anose="030F0702030302020204" pitchFamily="66" charset="0"/>
            </a:endParaRPr>
          </a:p>
        </p:txBody>
      </p:sp>
      <p:sp>
        <p:nvSpPr>
          <p:cNvPr id="5" name="1 Título"/>
          <p:cNvSpPr txBox="1">
            <a:spLocks/>
          </p:cNvSpPr>
          <p:nvPr/>
        </p:nvSpPr>
        <p:spPr>
          <a:xfrm>
            <a:off x="1547663" y="3713389"/>
            <a:ext cx="4361708" cy="820360"/>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3200" b="1" dirty="0" smtClean="0">
                <a:solidFill>
                  <a:schemeClr val="accent1">
                    <a:lumMod val="75000"/>
                  </a:schemeClr>
                </a:solidFill>
                <a:latin typeface="Alfredo's Dance" pitchFamily="2" charset="0"/>
              </a:rPr>
              <a:t>CARLOS HIDALGO BOLAÑOS</a:t>
            </a:r>
            <a:endParaRPr lang="es-ES" sz="3200" b="1" dirty="0">
              <a:solidFill>
                <a:schemeClr val="accent1">
                  <a:lumMod val="75000"/>
                </a:schemeClr>
              </a:solidFill>
              <a:latin typeface="Alfredo's Dance" pitchFamily="2" charset="0"/>
            </a:endParaRPr>
          </a:p>
        </p:txBody>
      </p:sp>
      <p:pic>
        <p:nvPicPr>
          <p:cNvPr id="2" name="Imagen 1"/>
          <p:cNvPicPr>
            <a:picLocks noChangeAspect="1"/>
          </p:cNvPicPr>
          <p:nvPr/>
        </p:nvPicPr>
        <p:blipFill rotWithShape="1">
          <a:blip r:embed="rId3"/>
          <a:srcRect l="12920" t="8657" r="63282" b="72640"/>
          <a:stretch/>
        </p:blipFill>
        <p:spPr>
          <a:xfrm>
            <a:off x="2486381" y="4522281"/>
            <a:ext cx="2340259" cy="10340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dirty="0" smtClean="0">
                <a:solidFill>
                  <a:schemeClr val="accent2">
                    <a:lumMod val="60000"/>
                    <a:lumOff val="40000"/>
                  </a:schemeClr>
                </a:solidFill>
              </a:rPr>
              <a:t>2. DISEÑO Y ELABORACIÓN DEL PLAN DE MEJORAMIENTO INSTITUCIONAL</a:t>
            </a:r>
            <a:endParaRPr lang="es-ES" sz="3200" dirty="0">
              <a:solidFill>
                <a:schemeClr val="accent2">
                  <a:lumMod val="60000"/>
                  <a:lumOff val="40000"/>
                </a:schemeClr>
              </a:solidFill>
            </a:endParaRPr>
          </a:p>
        </p:txBody>
      </p:sp>
      <p:sp>
        <p:nvSpPr>
          <p:cNvPr id="3" name="2 Marcador de contenido"/>
          <p:cNvSpPr>
            <a:spLocks noGrp="1"/>
          </p:cNvSpPr>
          <p:nvPr>
            <p:ph idx="1"/>
          </p:nvPr>
        </p:nvSpPr>
        <p:spPr>
          <a:xfrm>
            <a:off x="1176866" y="2348880"/>
            <a:ext cx="6798736" cy="3444997"/>
          </a:xfrm>
        </p:spPr>
        <p:txBody>
          <a:bodyPr>
            <a:noAutofit/>
          </a:bodyPr>
          <a:lstStyle/>
          <a:p>
            <a:pPr marL="0" indent="0">
              <a:buNone/>
            </a:pPr>
            <a:r>
              <a:rPr lang="es-ES" sz="1800" u="sng" dirty="0" smtClean="0">
                <a:solidFill>
                  <a:schemeClr val="tx1"/>
                </a:solidFill>
              </a:rPr>
              <a:t>Los cuales requieren de:</a:t>
            </a:r>
          </a:p>
          <a:p>
            <a:pPr marL="0" indent="0">
              <a:buNone/>
            </a:pPr>
            <a:endParaRPr lang="es-ES" sz="1800" u="sng" dirty="0" smtClean="0">
              <a:solidFill>
                <a:schemeClr val="tx1"/>
              </a:solidFill>
            </a:endParaRPr>
          </a:p>
          <a:p>
            <a:pPr marL="0" indent="0">
              <a:buBlip>
                <a:blip r:embed="rId2"/>
              </a:buBlip>
            </a:pPr>
            <a:r>
              <a:rPr lang="es-ES" sz="1800" dirty="0" smtClean="0">
                <a:solidFill>
                  <a:schemeClr val="tx1"/>
                </a:solidFill>
              </a:rPr>
              <a:t>Formulación </a:t>
            </a:r>
            <a:r>
              <a:rPr lang="es-ES" sz="1800" dirty="0">
                <a:solidFill>
                  <a:schemeClr val="tx1"/>
                </a:solidFill>
              </a:rPr>
              <a:t>de objetivos</a:t>
            </a:r>
          </a:p>
          <a:p>
            <a:pPr marL="0" indent="0">
              <a:buBlip>
                <a:blip r:embed="rId2"/>
              </a:buBlip>
            </a:pPr>
            <a:r>
              <a:rPr lang="es-ES" sz="1800" dirty="0">
                <a:solidFill>
                  <a:schemeClr val="tx1"/>
                </a:solidFill>
              </a:rPr>
              <a:t>Formulación de metas</a:t>
            </a:r>
          </a:p>
          <a:p>
            <a:pPr marL="0" indent="0">
              <a:buBlip>
                <a:blip r:embed="rId2"/>
              </a:buBlip>
            </a:pPr>
            <a:r>
              <a:rPr lang="es-ES" sz="1800" dirty="0">
                <a:solidFill>
                  <a:schemeClr val="tx1"/>
                </a:solidFill>
              </a:rPr>
              <a:t>Definición de indicadores</a:t>
            </a:r>
          </a:p>
          <a:p>
            <a:pPr marL="0" indent="0">
              <a:buBlip>
                <a:blip r:embed="rId2"/>
              </a:buBlip>
            </a:pPr>
            <a:r>
              <a:rPr lang="es-ES" sz="1800" dirty="0">
                <a:solidFill>
                  <a:schemeClr val="tx1"/>
                </a:solidFill>
              </a:rPr>
              <a:t>Definición de actividades y de sus responsables</a:t>
            </a:r>
          </a:p>
          <a:p>
            <a:pPr marL="0" indent="0">
              <a:buBlip>
                <a:blip r:embed="rId2"/>
              </a:buBlip>
            </a:pPr>
            <a:r>
              <a:rPr lang="es-ES" sz="1800" dirty="0">
                <a:solidFill>
                  <a:schemeClr val="tx1"/>
                </a:solidFill>
              </a:rPr>
              <a:t>Elaboración del cronograma de actividades</a:t>
            </a:r>
          </a:p>
          <a:p>
            <a:pPr marL="0" indent="0">
              <a:buBlip>
                <a:blip r:embed="rId2"/>
              </a:buBlip>
            </a:pPr>
            <a:r>
              <a:rPr lang="es-ES" sz="1800" dirty="0">
                <a:solidFill>
                  <a:schemeClr val="tx1"/>
                </a:solidFill>
              </a:rPr>
              <a:t>Definición de los recursos necesarios para la ejecución del plan de mejoramiento</a:t>
            </a:r>
          </a:p>
          <a:p>
            <a:pPr marL="0" indent="0">
              <a:buBlip>
                <a:blip r:embed="rId2"/>
              </a:buBlip>
            </a:pPr>
            <a:r>
              <a:rPr lang="es-ES" sz="1800" dirty="0">
                <a:solidFill>
                  <a:schemeClr val="tx1"/>
                </a:solidFill>
              </a:rPr>
              <a:t>Divulgación del plan de mejoramiento a la comunidad educativa</a:t>
            </a:r>
            <a:endParaRPr lang="es-ES" sz="1800" u="sng" dirty="0">
              <a:solidFill>
                <a:schemeClr val="tx1"/>
              </a:solidFill>
            </a:endParaRPr>
          </a:p>
        </p:txBody>
      </p:sp>
      <p:pic>
        <p:nvPicPr>
          <p:cNvPr id="19458" name="Picture 2" descr="D:\Html-Clipart\animado\AG00030_.GIF"/>
          <p:cNvPicPr>
            <a:picLocks noChangeAspect="1" noChangeArrowheads="1" noCrop="1"/>
          </p:cNvPicPr>
          <p:nvPr/>
        </p:nvPicPr>
        <p:blipFill>
          <a:blip r:embed="rId3"/>
          <a:srcRect/>
          <a:stretch>
            <a:fillRect/>
          </a:stretch>
        </p:blipFill>
        <p:spPr bwMode="auto">
          <a:xfrm>
            <a:off x="6228184" y="1988840"/>
            <a:ext cx="2016784" cy="15699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5467" y="620688"/>
            <a:ext cx="6798734" cy="1303867"/>
          </a:xfrm>
        </p:spPr>
        <p:txBody>
          <a:bodyPr>
            <a:normAutofit fontScale="90000"/>
          </a:bodyPr>
          <a:lstStyle/>
          <a:p>
            <a:r>
              <a:rPr lang="es-ES" sz="3200" dirty="0" smtClean="0">
                <a:solidFill>
                  <a:schemeClr val="accent2">
                    <a:lumMod val="60000"/>
                    <a:lumOff val="40000"/>
                  </a:schemeClr>
                </a:solidFill>
              </a:rPr>
              <a:t>HERRAMIENTAS PARA EL DISEÑO Y ELABORACIÓN DEL PLAN DE MEJORAMIENTO</a:t>
            </a:r>
            <a:endParaRPr lang="es-ES" sz="3200" dirty="0">
              <a:solidFill>
                <a:schemeClr val="accent2">
                  <a:lumMod val="60000"/>
                  <a:lumOff val="40000"/>
                </a:schemeClr>
              </a:solidFill>
            </a:endParaRPr>
          </a:p>
        </p:txBody>
      </p:sp>
      <p:sp>
        <p:nvSpPr>
          <p:cNvPr id="3" name="2 Marcador de contenido"/>
          <p:cNvSpPr>
            <a:spLocks noGrp="1"/>
          </p:cNvSpPr>
          <p:nvPr>
            <p:ph idx="1"/>
          </p:nvPr>
        </p:nvSpPr>
        <p:spPr>
          <a:xfrm>
            <a:off x="690398" y="2060848"/>
            <a:ext cx="7848872" cy="3960440"/>
          </a:xfrm>
        </p:spPr>
        <p:txBody>
          <a:bodyPr>
            <a:noAutofit/>
          </a:bodyPr>
          <a:lstStyle/>
          <a:p>
            <a:pPr marL="0" indent="0" algn="just">
              <a:buNone/>
            </a:pPr>
            <a:r>
              <a:rPr lang="es-ES" sz="1800" dirty="0" smtClean="0">
                <a:solidFill>
                  <a:schemeClr val="tx1"/>
                </a:solidFill>
              </a:rPr>
              <a:t>Para desarrollar el diseño y elaboración del plan de mejoramiento se tendrá en cuenta:</a:t>
            </a:r>
          </a:p>
          <a:p>
            <a:pPr marL="0" indent="0" algn="just">
              <a:buBlip>
                <a:blip r:embed="rId2"/>
              </a:buBlip>
            </a:pPr>
            <a:r>
              <a:rPr lang="es-ES" sz="1800" dirty="0" smtClean="0">
                <a:solidFill>
                  <a:schemeClr val="tx1"/>
                </a:solidFill>
              </a:rPr>
              <a:t>Priorización de factores críticos</a:t>
            </a:r>
          </a:p>
          <a:p>
            <a:pPr marL="0" indent="0" algn="just">
              <a:buBlip>
                <a:blip r:embed="rId2"/>
              </a:buBlip>
            </a:pPr>
            <a:r>
              <a:rPr lang="es-ES" sz="1800" dirty="0" smtClean="0">
                <a:solidFill>
                  <a:schemeClr val="tx1"/>
                </a:solidFill>
              </a:rPr>
              <a:t>Formulación de unas metas claras y alcanzables</a:t>
            </a:r>
          </a:p>
          <a:p>
            <a:pPr marL="0" indent="0" algn="just">
              <a:buBlip>
                <a:blip r:embed="rId2"/>
              </a:buBlip>
            </a:pPr>
            <a:r>
              <a:rPr lang="es-ES" sz="1800" dirty="0" smtClean="0">
                <a:solidFill>
                  <a:schemeClr val="tx1"/>
                </a:solidFill>
              </a:rPr>
              <a:t>Diseño de un plan de acción donde se tenga en cuenta los tiempos para el desarrollo de cada actividad</a:t>
            </a:r>
          </a:p>
          <a:p>
            <a:pPr marL="0" indent="0" algn="just">
              <a:buBlip>
                <a:blip r:embed="rId2"/>
              </a:buBlip>
            </a:pPr>
            <a:r>
              <a:rPr lang="es-ES" sz="1800" dirty="0" smtClean="0">
                <a:solidFill>
                  <a:schemeClr val="tx1"/>
                </a:solidFill>
              </a:rPr>
              <a:t>Definición de unos indicadores de resultados claros</a:t>
            </a:r>
          </a:p>
          <a:p>
            <a:pPr marL="0" indent="0" algn="just">
              <a:buBlip>
                <a:blip r:embed="rId2"/>
              </a:buBlip>
            </a:pPr>
            <a:r>
              <a:rPr lang="es-ES" sz="1800" dirty="0" smtClean="0">
                <a:solidFill>
                  <a:schemeClr val="tx1"/>
                </a:solidFill>
              </a:rPr>
              <a:t>Diseño de un cronograma de actividades que tenga en cuenta los tiempos reales de trabajo y posibles suspensiones en la ejecución del plan.</a:t>
            </a:r>
          </a:p>
          <a:p>
            <a:pPr marL="0" indent="0" algn="just">
              <a:buBlip>
                <a:blip r:embed="rId2"/>
              </a:buBlip>
            </a:pPr>
            <a:r>
              <a:rPr lang="es-ES" sz="1800" dirty="0" smtClean="0">
                <a:solidFill>
                  <a:schemeClr val="tx1"/>
                </a:solidFill>
              </a:rPr>
              <a:t>Definición clara del la obtención y manejo de recursos para la el desarrollo del plan</a:t>
            </a:r>
          </a:p>
          <a:p>
            <a:pPr marL="0" indent="0" algn="just">
              <a:buBlip>
                <a:blip r:embed="rId2"/>
              </a:buBlip>
            </a:pPr>
            <a:r>
              <a:rPr lang="es-ES" sz="1800" dirty="0" smtClean="0">
                <a:solidFill>
                  <a:schemeClr val="tx1"/>
                </a:solidFill>
              </a:rPr>
              <a:t>Socialización del plan ante toda la comunidad educativa y aprobación del mismo</a:t>
            </a:r>
          </a:p>
          <a:p>
            <a:pPr marL="0" indent="0">
              <a:buNone/>
            </a:pPr>
            <a:endParaRPr lang="es-ES" sz="1100"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8229600" cy="2368544"/>
          </a:xfrm>
        </p:spPr>
        <p:txBody>
          <a:bodyPr>
            <a:normAutofit/>
          </a:bodyPr>
          <a:lstStyle/>
          <a:p>
            <a:pPr algn="l"/>
            <a:r>
              <a:rPr lang="es-ES" sz="1600" dirty="0" smtClean="0">
                <a:solidFill>
                  <a:schemeClr val="tx1"/>
                </a:solidFill>
                <a:latin typeface="Arial" pitchFamily="34" charset="0"/>
                <a:cs typeface="Arial" pitchFamily="34" charset="0"/>
              </a:rPr>
              <a:t>Para el proceso de priorización de factores críticos puede usarse una tabla como la siguiente, teniendo en cuenta que:</a:t>
            </a:r>
            <a:br>
              <a:rPr lang="es-ES" sz="1600" dirty="0" smtClean="0">
                <a:solidFill>
                  <a:schemeClr val="tx1"/>
                </a:solidFill>
                <a:latin typeface="Arial" pitchFamily="34" charset="0"/>
                <a:cs typeface="Arial" pitchFamily="34" charset="0"/>
              </a:rPr>
            </a:br>
            <a:r>
              <a:rPr lang="es-ES" sz="1600" b="1" u="sng" dirty="0">
                <a:solidFill>
                  <a:srgbClr val="FF0000"/>
                </a:solidFill>
                <a:latin typeface="Arial" pitchFamily="34" charset="0"/>
                <a:cs typeface="Arial" pitchFamily="34" charset="0"/>
              </a:rPr>
              <a:t>Urgencia: </a:t>
            </a:r>
            <a:r>
              <a:rPr lang="es-ES" sz="1600" dirty="0">
                <a:solidFill>
                  <a:schemeClr val="tx1"/>
                </a:solidFill>
                <a:latin typeface="Arial" pitchFamily="34" charset="0"/>
                <a:cs typeface="Arial" pitchFamily="34" charset="0"/>
              </a:rPr>
              <a:t>qué tan apremiante es la necesidad de que el establecimiento</a:t>
            </a:r>
            <a:br>
              <a:rPr lang="es-ES" sz="1600" dirty="0">
                <a:solidFill>
                  <a:schemeClr val="tx1"/>
                </a:solidFill>
                <a:latin typeface="Arial" pitchFamily="34" charset="0"/>
                <a:cs typeface="Arial" pitchFamily="34" charset="0"/>
              </a:rPr>
            </a:br>
            <a:r>
              <a:rPr lang="es-ES" sz="1600" dirty="0">
                <a:solidFill>
                  <a:schemeClr val="tx1"/>
                </a:solidFill>
                <a:latin typeface="Arial" pitchFamily="34" charset="0"/>
                <a:cs typeface="Arial" pitchFamily="34" charset="0"/>
              </a:rPr>
              <a:t>educativo supere un determinado factor crítico</a:t>
            </a:r>
            <a:r>
              <a:rPr lang="es-ES" sz="1600" dirty="0" smtClean="0">
                <a:solidFill>
                  <a:schemeClr val="tx1"/>
                </a:solidFill>
                <a:latin typeface="Arial" pitchFamily="34" charset="0"/>
                <a:cs typeface="Arial" pitchFamily="34" charset="0"/>
              </a:rPr>
              <a:t>.</a:t>
            </a:r>
            <a:br>
              <a:rPr lang="es-ES" sz="1600" dirty="0" smtClean="0">
                <a:solidFill>
                  <a:schemeClr val="tx1"/>
                </a:solidFill>
                <a:latin typeface="Arial" pitchFamily="34" charset="0"/>
                <a:cs typeface="Arial" pitchFamily="34" charset="0"/>
              </a:rPr>
            </a:br>
            <a:r>
              <a:rPr lang="es-ES" sz="1600" b="1" u="sng" dirty="0">
                <a:solidFill>
                  <a:srgbClr val="FF0000"/>
                </a:solidFill>
                <a:latin typeface="Arial" pitchFamily="34" charset="0"/>
                <a:cs typeface="Arial" pitchFamily="34" charset="0"/>
              </a:rPr>
              <a:t>Tendencia: </a:t>
            </a:r>
            <a:r>
              <a:rPr lang="es-ES" sz="1600" dirty="0">
                <a:solidFill>
                  <a:schemeClr val="tx1"/>
                </a:solidFill>
                <a:latin typeface="Arial" pitchFamily="34" charset="0"/>
                <a:cs typeface="Arial" pitchFamily="34" charset="0"/>
              </a:rPr>
              <a:t>qué tanto se agravaría la situación institucional si no se</a:t>
            </a:r>
            <a:r>
              <a:rPr lang="es-ES" sz="1600" b="1" dirty="0">
                <a:solidFill>
                  <a:schemeClr val="tx1"/>
                </a:solidFill>
                <a:latin typeface="Arial" pitchFamily="34" charset="0"/>
                <a:cs typeface="Arial" pitchFamily="34" charset="0"/>
              </a:rPr>
              <a:t/>
            </a:r>
            <a:br>
              <a:rPr lang="es-ES" sz="1600" b="1" dirty="0">
                <a:solidFill>
                  <a:schemeClr val="tx1"/>
                </a:solidFill>
                <a:latin typeface="Arial" pitchFamily="34" charset="0"/>
                <a:cs typeface="Arial" pitchFamily="34" charset="0"/>
              </a:rPr>
            </a:br>
            <a:r>
              <a:rPr lang="es-ES" sz="1600" dirty="0">
                <a:solidFill>
                  <a:schemeClr val="tx1"/>
                </a:solidFill>
                <a:latin typeface="Arial" pitchFamily="34" charset="0"/>
                <a:cs typeface="Arial" pitchFamily="34" charset="0"/>
              </a:rPr>
              <a:t>elimina un determinado factor crítico</a:t>
            </a:r>
            <a:r>
              <a:rPr lang="es-ES" sz="1600" dirty="0" smtClean="0">
                <a:solidFill>
                  <a:schemeClr val="tx1"/>
                </a:solidFill>
                <a:latin typeface="Arial" pitchFamily="34" charset="0"/>
                <a:cs typeface="Arial" pitchFamily="34" charset="0"/>
              </a:rPr>
              <a:t>.</a:t>
            </a:r>
            <a:br>
              <a:rPr lang="es-ES" sz="1600" dirty="0" smtClean="0">
                <a:solidFill>
                  <a:schemeClr val="tx1"/>
                </a:solidFill>
                <a:latin typeface="Arial" pitchFamily="34" charset="0"/>
                <a:cs typeface="Arial" pitchFamily="34" charset="0"/>
              </a:rPr>
            </a:br>
            <a:r>
              <a:rPr lang="es-ES" sz="1600" b="1" u="sng" dirty="0">
                <a:solidFill>
                  <a:srgbClr val="FF0000"/>
                </a:solidFill>
                <a:latin typeface="Arial" pitchFamily="34" charset="0"/>
                <a:cs typeface="Arial" pitchFamily="34" charset="0"/>
              </a:rPr>
              <a:t>Impacto</a:t>
            </a:r>
            <a:r>
              <a:rPr lang="es-ES" sz="1600" b="1" u="sng" dirty="0">
                <a:solidFill>
                  <a:schemeClr val="tx1"/>
                </a:solidFill>
                <a:latin typeface="Arial" pitchFamily="34" charset="0"/>
                <a:cs typeface="Arial" pitchFamily="34" charset="0"/>
              </a:rPr>
              <a:t>: </a:t>
            </a:r>
            <a:r>
              <a:rPr lang="es-ES" sz="1600" dirty="0">
                <a:solidFill>
                  <a:schemeClr val="tx1"/>
                </a:solidFill>
                <a:latin typeface="Arial" pitchFamily="34" charset="0"/>
                <a:cs typeface="Arial" pitchFamily="34" charset="0"/>
              </a:rPr>
              <a:t>cuál es la incidencia de un determinado factor crítico en el</a:t>
            </a:r>
            <a:br>
              <a:rPr lang="es-ES" sz="1600" dirty="0">
                <a:solidFill>
                  <a:schemeClr val="tx1"/>
                </a:solidFill>
                <a:latin typeface="Arial" pitchFamily="34" charset="0"/>
                <a:cs typeface="Arial" pitchFamily="34" charset="0"/>
              </a:rPr>
            </a:br>
            <a:r>
              <a:rPr lang="es-ES" sz="1600" dirty="0">
                <a:solidFill>
                  <a:schemeClr val="tx1"/>
                </a:solidFill>
                <a:latin typeface="Arial" pitchFamily="34" charset="0"/>
                <a:cs typeface="Arial" pitchFamily="34" charset="0"/>
              </a:rPr>
              <a:t>logro de unos resultados concretos.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29463807"/>
              </p:ext>
            </p:extLst>
          </p:nvPr>
        </p:nvGraphicFramePr>
        <p:xfrm>
          <a:off x="395536" y="2773208"/>
          <a:ext cx="8229600" cy="3813846"/>
        </p:xfrm>
        <a:graphic>
          <a:graphicData uri="http://schemas.openxmlformats.org/drawingml/2006/table">
            <a:tbl>
              <a:tblPr firstRow="1" bandRow="1">
                <a:tableStyleId>{5C22544A-7EE6-4342-B048-85BDC9FD1C3A}</a:tableStyleId>
              </a:tblPr>
              <a:tblGrid>
                <a:gridCol w="1645920"/>
                <a:gridCol w="1645920"/>
                <a:gridCol w="1645920"/>
                <a:gridCol w="548640"/>
                <a:gridCol w="548640"/>
                <a:gridCol w="548640"/>
                <a:gridCol w="1645920"/>
              </a:tblGrid>
              <a:tr h="469568">
                <a:tc rowSpan="2">
                  <a:txBody>
                    <a:bodyPr/>
                    <a:lstStyle/>
                    <a:p>
                      <a:pPr algn="ctr"/>
                      <a:r>
                        <a:rPr lang="es-ES" dirty="0" smtClean="0"/>
                        <a:t>AREA DE GESTIÓN</a:t>
                      </a:r>
                      <a:endParaRPr lang="es-ES" dirty="0"/>
                    </a:p>
                  </a:txBody>
                  <a:tcPr/>
                </a:tc>
                <a:tc rowSpan="2">
                  <a:txBody>
                    <a:bodyPr/>
                    <a:lstStyle/>
                    <a:p>
                      <a:pPr algn="ctr"/>
                      <a:r>
                        <a:rPr lang="es-ES" dirty="0" smtClean="0"/>
                        <a:t>OPORTUNIDADES DE MEJORA/TO</a:t>
                      </a:r>
                      <a:endParaRPr lang="es-ES" dirty="0"/>
                    </a:p>
                  </a:txBody>
                  <a:tcPr/>
                </a:tc>
                <a:tc rowSpan="2">
                  <a:txBody>
                    <a:bodyPr/>
                    <a:lstStyle/>
                    <a:p>
                      <a:pPr algn="ctr"/>
                      <a:r>
                        <a:rPr lang="es-ES" dirty="0" smtClean="0"/>
                        <a:t>FACTOERES</a:t>
                      </a:r>
                      <a:r>
                        <a:rPr lang="es-ES" baseline="0" dirty="0" smtClean="0"/>
                        <a:t> CRÍTICOS</a:t>
                      </a:r>
                      <a:endParaRPr lang="es-ES" dirty="0"/>
                    </a:p>
                  </a:txBody>
                  <a:tcPr/>
                </a:tc>
                <a:tc gridSpan="3">
                  <a:txBody>
                    <a:bodyPr/>
                    <a:lstStyle/>
                    <a:p>
                      <a:pPr algn="ctr"/>
                      <a:r>
                        <a:rPr lang="es-ES" dirty="0" smtClean="0"/>
                        <a:t>VALORACIÓN</a:t>
                      </a:r>
                      <a:endParaRPr lang="es-ES" dirty="0"/>
                    </a:p>
                  </a:txBody>
                  <a:tcPr/>
                </a:tc>
                <a:tc hMerge="1">
                  <a:txBody>
                    <a:bodyPr/>
                    <a:lstStyle/>
                    <a:p>
                      <a:endParaRPr lang="es-ES"/>
                    </a:p>
                  </a:txBody>
                  <a:tcPr/>
                </a:tc>
                <a:tc hMerge="1">
                  <a:txBody>
                    <a:bodyPr/>
                    <a:lstStyle/>
                    <a:p>
                      <a:endParaRPr lang="es-ES"/>
                    </a:p>
                  </a:txBody>
                  <a:tcPr/>
                </a:tc>
                <a:tc rowSpan="2">
                  <a:txBody>
                    <a:bodyPr/>
                    <a:lstStyle/>
                    <a:p>
                      <a:pPr algn="ctr"/>
                      <a:r>
                        <a:rPr lang="es-ES" dirty="0" smtClean="0"/>
                        <a:t>TOTAL</a:t>
                      </a:r>
                    </a:p>
                    <a:p>
                      <a:pPr algn="ctr"/>
                      <a:r>
                        <a:rPr lang="es-ES" dirty="0" smtClean="0"/>
                        <a:t>U+T+</a:t>
                      </a:r>
                      <a:endParaRPr lang="es-ES" dirty="0"/>
                    </a:p>
                  </a:txBody>
                  <a:tcPr/>
                </a:tc>
              </a:tr>
              <a:tr h="688271">
                <a:tc vMerge="1">
                  <a:txBody>
                    <a:bodyPr/>
                    <a:lstStyle/>
                    <a:p>
                      <a:endParaRPr lang="es-ES" dirty="0"/>
                    </a:p>
                  </a:txBody>
                  <a:tcPr/>
                </a:tc>
                <a:tc vMerge="1">
                  <a:txBody>
                    <a:bodyPr/>
                    <a:lstStyle/>
                    <a:p>
                      <a:endParaRPr lang="es-ES" dirty="0"/>
                    </a:p>
                  </a:txBody>
                  <a:tcPr/>
                </a:tc>
                <a:tc vMerge="1">
                  <a:txBody>
                    <a:bodyPr/>
                    <a:lstStyle/>
                    <a:p>
                      <a:endParaRPr lang="es-ES" dirty="0"/>
                    </a:p>
                  </a:txBody>
                  <a:tcPr/>
                </a:tc>
                <a:tc>
                  <a:txBody>
                    <a:bodyPr/>
                    <a:lstStyle/>
                    <a:p>
                      <a:pPr algn="ctr"/>
                      <a:r>
                        <a:rPr lang="es-ES" b="1" dirty="0" smtClean="0">
                          <a:solidFill>
                            <a:schemeClr val="bg1"/>
                          </a:solidFill>
                        </a:rPr>
                        <a:t>U</a:t>
                      </a:r>
                      <a:endParaRPr lang="es-ES" b="1" dirty="0">
                        <a:solidFill>
                          <a:schemeClr val="bg1"/>
                        </a:solidFill>
                      </a:endParaRPr>
                    </a:p>
                  </a:txBody>
                  <a:tcPr/>
                </a:tc>
                <a:tc>
                  <a:txBody>
                    <a:bodyPr/>
                    <a:lstStyle/>
                    <a:p>
                      <a:pPr algn="ctr"/>
                      <a:r>
                        <a:rPr lang="es-ES" b="1" dirty="0" smtClean="0">
                          <a:solidFill>
                            <a:schemeClr val="bg1"/>
                          </a:solidFill>
                        </a:rPr>
                        <a:t>T</a:t>
                      </a:r>
                      <a:endParaRPr lang="es-ES" b="1" dirty="0">
                        <a:solidFill>
                          <a:schemeClr val="bg1"/>
                        </a:solidFill>
                      </a:endParaRPr>
                    </a:p>
                  </a:txBody>
                  <a:tcPr/>
                </a:tc>
                <a:tc>
                  <a:txBody>
                    <a:bodyPr/>
                    <a:lstStyle/>
                    <a:p>
                      <a:pPr algn="ctr"/>
                      <a:r>
                        <a:rPr lang="es-ES" b="1" dirty="0" smtClean="0">
                          <a:solidFill>
                            <a:schemeClr val="bg1"/>
                          </a:solidFill>
                        </a:rPr>
                        <a:t>I</a:t>
                      </a:r>
                      <a:endParaRPr lang="es-ES" b="1" dirty="0">
                        <a:solidFill>
                          <a:schemeClr val="bg1"/>
                        </a:solidFill>
                      </a:endParaRPr>
                    </a:p>
                  </a:txBody>
                  <a:tcPr/>
                </a:tc>
                <a:tc vMerge="1">
                  <a:txBody>
                    <a:bodyPr/>
                    <a:lstStyle/>
                    <a:p>
                      <a:endParaRPr lang="es-ES" dirty="0"/>
                    </a:p>
                  </a:txBody>
                  <a:tcPr/>
                </a:tc>
              </a:tr>
              <a:tr h="887677">
                <a:tc rowSpan="3">
                  <a:txBody>
                    <a:bodyPr/>
                    <a:lstStyle/>
                    <a:p>
                      <a:pPr marL="71755" marR="71755" algn="ctr">
                        <a:lnSpc>
                          <a:spcPct val="115000"/>
                        </a:lnSpc>
                        <a:spcAft>
                          <a:spcPts val="1000"/>
                        </a:spcAft>
                      </a:pPr>
                      <a:r>
                        <a:rPr lang="es-ES" sz="800" b="1">
                          <a:latin typeface="Arial"/>
                          <a:ea typeface="Calibri"/>
                          <a:cs typeface="Times New Roman"/>
                        </a:rPr>
                        <a:t>ADMINISTRATIVA Y FINANCIERA</a:t>
                      </a:r>
                      <a:endParaRPr lang="es-ES" sz="800">
                        <a:latin typeface="Calibri"/>
                        <a:ea typeface="Calibri"/>
                        <a:cs typeface="Times New Roman"/>
                      </a:endParaRPr>
                    </a:p>
                  </a:txBody>
                  <a:tcPr marL="68580" marR="68580" marT="0" marB="0" vert="vert270" anchor="ctr"/>
                </a:tc>
                <a:tc>
                  <a:txBody>
                    <a:bodyPr/>
                    <a:lstStyle/>
                    <a:p>
                      <a:pPr algn="just">
                        <a:lnSpc>
                          <a:spcPct val="115000"/>
                        </a:lnSpc>
                        <a:spcAft>
                          <a:spcPts val="1000"/>
                        </a:spcAft>
                      </a:pPr>
                      <a:r>
                        <a:rPr lang="es-ES" sz="800">
                          <a:latin typeface="Arial"/>
                          <a:ea typeface="Calibri"/>
                          <a:cs typeface="Times New Roman"/>
                        </a:rPr>
                        <a:t>Formulación y presentación de proyecto de suministro y dotación a la administración municipal y seguimiento del mismo. </a:t>
                      </a:r>
                      <a:endParaRPr lang="es-ES" sz="800">
                        <a:latin typeface="Calibri"/>
                        <a:ea typeface="Calibri"/>
                        <a:cs typeface="Times New Roman"/>
                      </a:endParaRPr>
                    </a:p>
                  </a:txBody>
                  <a:tcPr marL="68580" marR="68580" marT="0" marB="0"/>
                </a:tc>
                <a:tc>
                  <a:txBody>
                    <a:bodyPr/>
                    <a:lstStyle/>
                    <a:p>
                      <a:pPr algn="just">
                        <a:lnSpc>
                          <a:spcPct val="115000"/>
                        </a:lnSpc>
                        <a:spcAft>
                          <a:spcPts val="1000"/>
                        </a:spcAft>
                      </a:pPr>
                      <a:r>
                        <a:rPr lang="es-ES" sz="800">
                          <a:latin typeface="Arial"/>
                          <a:ea typeface="Calibri"/>
                          <a:cs typeface="Times New Roman"/>
                        </a:rPr>
                        <a:t>No hay suministros y dotación a los establecimientos educativos por parte de la administración municipal.</a:t>
                      </a:r>
                      <a:endParaRPr lang="es-ES" sz="800">
                        <a:latin typeface="Calibri"/>
                        <a:ea typeface="Calibri"/>
                        <a:cs typeface="Times New Roman"/>
                      </a:endParaRPr>
                    </a:p>
                  </a:txBody>
                  <a:tcPr marL="68580" marR="68580" marT="0" marB="0"/>
                </a:tc>
                <a:tc>
                  <a:txBody>
                    <a:bodyPr/>
                    <a:lstStyle/>
                    <a:p>
                      <a:pPr algn="ctr">
                        <a:lnSpc>
                          <a:spcPct val="115000"/>
                        </a:lnSpc>
                        <a:spcAft>
                          <a:spcPts val="1000"/>
                        </a:spcAft>
                      </a:pPr>
                      <a:r>
                        <a:rPr lang="es-ES" sz="800">
                          <a:latin typeface="Arial"/>
                          <a:ea typeface="Calibri"/>
                          <a:cs typeface="Times New Roman"/>
                        </a:rPr>
                        <a:t>5</a:t>
                      </a:r>
                      <a:endParaRPr lang="es-ES" sz="800">
                        <a:latin typeface="Calibri"/>
                        <a:ea typeface="Calibri"/>
                        <a:cs typeface="Times New Roman"/>
                      </a:endParaRPr>
                    </a:p>
                  </a:txBody>
                  <a:tcPr marL="68580" marR="68580" marT="0" marB="0" anchor="ctr"/>
                </a:tc>
                <a:tc>
                  <a:txBody>
                    <a:bodyPr/>
                    <a:lstStyle/>
                    <a:p>
                      <a:pPr algn="ctr">
                        <a:lnSpc>
                          <a:spcPct val="115000"/>
                        </a:lnSpc>
                        <a:spcAft>
                          <a:spcPts val="1000"/>
                        </a:spcAft>
                      </a:pPr>
                      <a:r>
                        <a:rPr lang="es-ES" sz="800">
                          <a:latin typeface="Arial"/>
                          <a:ea typeface="Calibri"/>
                          <a:cs typeface="Times New Roman"/>
                        </a:rPr>
                        <a:t>5</a:t>
                      </a:r>
                      <a:endParaRPr lang="es-ES" sz="800">
                        <a:latin typeface="Calibri"/>
                        <a:ea typeface="Calibri"/>
                        <a:cs typeface="Times New Roman"/>
                      </a:endParaRPr>
                    </a:p>
                  </a:txBody>
                  <a:tcPr marL="68580" marR="68580" marT="0" marB="0" anchor="ctr"/>
                </a:tc>
                <a:tc>
                  <a:txBody>
                    <a:bodyPr/>
                    <a:lstStyle/>
                    <a:p>
                      <a:pPr algn="ctr">
                        <a:lnSpc>
                          <a:spcPct val="115000"/>
                        </a:lnSpc>
                        <a:spcAft>
                          <a:spcPts val="1000"/>
                        </a:spcAft>
                      </a:pPr>
                      <a:r>
                        <a:rPr lang="es-ES" sz="800">
                          <a:latin typeface="Arial"/>
                          <a:ea typeface="Calibri"/>
                          <a:cs typeface="Times New Roman"/>
                        </a:rPr>
                        <a:t>5</a:t>
                      </a:r>
                      <a:endParaRPr lang="es-ES" sz="800">
                        <a:latin typeface="Calibri"/>
                        <a:ea typeface="Calibri"/>
                        <a:cs typeface="Times New Roman"/>
                      </a:endParaRPr>
                    </a:p>
                  </a:txBody>
                  <a:tcPr marL="68580" marR="68580" marT="0" marB="0" anchor="ctr"/>
                </a:tc>
                <a:tc>
                  <a:txBody>
                    <a:bodyPr/>
                    <a:lstStyle/>
                    <a:p>
                      <a:pPr algn="ctr">
                        <a:lnSpc>
                          <a:spcPct val="115000"/>
                        </a:lnSpc>
                        <a:spcAft>
                          <a:spcPts val="1000"/>
                        </a:spcAft>
                      </a:pPr>
                      <a:r>
                        <a:rPr lang="es-ES" sz="800" b="1">
                          <a:latin typeface="Arial"/>
                          <a:ea typeface="Calibri"/>
                          <a:cs typeface="Times New Roman"/>
                        </a:rPr>
                        <a:t>15</a:t>
                      </a:r>
                      <a:endParaRPr lang="es-ES" sz="800">
                        <a:latin typeface="Calibri"/>
                        <a:ea typeface="Calibri"/>
                        <a:cs typeface="Times New Roman"/>
                      </a:endParaRPr>
                    </a:p>
                  </a:txBody>
                  <a:tcPr marL="68580" marR="68580" marT="0" marB="0" anchor="ctr"/>
                </a:tc>
              </a:tr>
              <a:tr h="1065212">
                <a:tc vMerge="1">
                  <a:txBody>
                    <a:bodyPr/>
                    <a:lstStyle/>
                    <a:p>
                      <a:endParaRPr lang="es-ES"/>
                    </a:p>
                  </a:txBody>
                  <a:tcPr/>
                </a:tc>
                <a:tc>
                  <a:txBody>
                    <a:bodyPr/>
                    <a:lstStyle/>
                    <a:p>
                      <a:pPr algn="just">
                        <a:lnSpc>
                          <a:spcPct val="115000"/>
                        </a:lnSpc>
                        <a:spcAft>
                          <a:spcPts val="1000"/>
                        </a:spcAft>
                      </a:pPr>
                      <a:r>
                        <a:rPr lang="es-ES" sz="800">
                          <a:latin typeface="Arial"/>
                          <a:ea typeface="Calibri"/>
                          <a:cs typeface="Times New Roman"/>
                        </a:rPr>
                        <a:t>Formulación y ejecución de un proyecto que de respuesta a las diferentes necesidades en los procesos de educación de alumnos con dificultades de aprendizaje.</a:t>
                      </a:r>
                      <a:endParaRPr lang="es-ES" sz="800">
                        <a:latin typeface="Calibri"/>
                        <a:ea typeface="Calibri"/>
                        <a:cs typeface="Times New Roman"/>
                      </a:endParaRPr>
                    </a:p>
                  </a:txBody>
                  <a:tcPr marL="68580" marR="68580" marT="0" marB="0"/>
                </a:tc>
                <a:tc>
                  <a:txBody>
                    <a:bodyPr/>
                    <a:lstStyle/>
                    <a:p>
                      <a:pPr algn="just">
                        <a:lnSpc>
                          <a:spcPct val="115000"/>
                        </a:lnSpc>
                        <a:spcAft>
                          <a:spcPts val="1000"/>
                        </a:spcAft>
                      </a:pPr>
                      <a:r>
                        <a:rPr lang="es-ES" sz="800">
                          <a:latin typeface="Arial"/>
                          <a:ea typeface="Calibri"/>
                          <a:cs typeface="Times New Roman"/>
                        </a:rPr>
                        <a:t>Hace falta un proyecto que apoye a estudiantes con necesidades educativas especiales.</a:t>
                      </a:r>
                      <a:endParaRPr lang="es-ES" sz="800">
                        <a:latin typeface="Calibri"/>
                        <a:ea typeface="Calibri"/>
                        <a:cs typeface="Times New Roman"/>
                      </a:endParaRPr>
                    </a:p>
                  </a:txBody>
                  <a:tcPr marL="68580" marR="68580" marT="0" marB="0"/>
                </a:tc>
                <a:tc>
                  <a:txBody>
                    <a:bodyPr/>
                    <a:lstStyle/>
                    <a:p>
                      <a:pPr algn="ctr">
                        <a:lnSpc>
                          <a:spcPct val="115000"/>
                        </a:lnSpc>
                        <a:spcAft>
                          <a:spcPts val="1000"/>
                        </a:spcAft>
                      </a:pPr>
                      <a:r>
                        <a:rPr lang="es-ES" sz="800">
                          <a:latin typeface="Arial"/>
                          <a:ea typeface="Calibri"/>
                          <a:cs typeface="Times New Roman"/>
                        </a:rPr>
                        <a:t>4</a:t>
                      </a:r>
                      <a:endParaRPr lang="es-ES" sz="800">
                        <a:latin typeface="Calibri"/>
                        <a:ea typeface="Calibri"/>
                        <a:cs typeface="Times New Roman"/>
                      </a:endParaRPr>
                    </a:p>
                  </a:txBody>
                  <a:tcPr marL="68580" marR="68580" marT="0" marB="0" anchor="ctr"/>
                </a:tc>
                <a:tc>
                  <a:txBody>
                    <a:bodyPr/>
                    <a:lstStyle/>
                    <a:p>
                      <a:pPr algn="ctr">
                        <a:lnSpc>
                          <a:spcPct val="115000"/>
                        </a:lnSpc>
                        <a:spcAft>
                          <a:spcPts val="1000"/>
                        </a:spcAft>
                      </a:pPr>
                      <a:r>
                        <a:rPr lang="es-ES" sz="800">
                          <a:latin typeface="Arial"/>
                          <a:ea typeface="Calibri"/>
                          <a:cs typeface="Times New Roman"/>
                        </a:rPr>
                        <a:t>4</a:t>
                      </a:r>
                      <a:endParaRPr lang="es-ES" sz="800">
                        <a:latin typeface="Calibri"/>
                        <a:ea typeface="Calibri"/>
                        <a:cs typeface="Times New Roman"/>
                      </a:endParaRPr>
                    </a:p>
                  </a:txBody>
                  <a:tcPr marL="68580" marR="68580" marT="0" marB="0" anchor="ctr"/>
                </a:tc>
                <a:tc>
                  <a:txBody>
                    <a:bodyPr/>
                    <a:lstStyle/>
                    <a:p>
                      <a:pPr algn="ctr">
                        <a:lnSpc>
                          <a:spcPct val="115000"/>
                        </a:lnSpc>
                        <a:spcAft>
                          <a:spcPts val="1000"/>
                        </a:spcAft>
                      </a:pPr>
                      <a:r>
                        <a:rPr lang="es-ES" sz="800">
                          <a:latin typeface="Arial"/>
                          <a:ea typeface="Calibri"/>
                          <a:cs typeface="Times New Roman"/>
                        </a:rPr>
                        <a:t>4</a:t>
                      </a:r>
                      <a:endParaRPr lang="es-ES" sz="800">
                        <a:latin typeface="Calibri"/>
                        <a:ea typeface="Calibri"/>
                        <a:cs typeface="Times New Roman"/>
                      </a:endParaRPr>
                    </a:p>
                  </a:txBody>
                  <a:tcPr marL="68580" marR="68580" marT="0" marB="0" anchor="ctr"/>
                </a:tc>
                <a:tc>
                  <a:txBody>
                    <a:bodyPr/>
                    <a:lstStyle/>
                    <a:p>
                      <a:pPr algn="ctr">
                        <a:lnSpc>
                          <a:spcPct val="115000"/>
                        </a:lnSpc>
                        <a:spcAft>
                          <a:spcPts val="1000"/>
                        </a:spcAft>
                      </a:pPr>
                      <a:r>
                        <a:rPr lang="es-ES" sz="800" b="1">
                          <a:latin typeface="Arial"/>
                          <a:ea typeface="Calibri"/>
                          <a:cs typeface="Times New Roman"/>
                        </a:rPr>
                        <a:t>12</a:t>
                      </a:r>
                      <a:endParaRPr lang="es-ES" sz="800">
                        <a:latin typeface="Calibri"/>
                        <a:ea typeface="Calibri"/>
                        <a:cs typeface="Times New Roman"/>
                      </a:endParaRPr>
                    </a:p>
                  </a:txBody>
                  <a:tcPr marL="68580" marR="68580" marT="0" marB="0" anchor="ctr"/>
                </a:tc>
              </a:tr>
              <a:tr h="532606">
                <a:tc vMerge="1">
                  <a:txBody>
                    <a:bodyPr/>
                    <a:lstStyle/>
                    <a:p>
                      <a:endParaRPr lang="es-ES"/>
                    </a:p>
                  </a:txBody>
                  <a:tcPr/>
                </a:tc>
                <a:tc>
                  <a:txBody>
                    <a:bodyPr/>
                    <a:lstStyle/>
                    <a:p>
                      <a:pPr>
                        <a:lnSpc>
                          <a:spcPct val="115000"/>
                        </a:lnSpc>
                        <a:spcAft>
                          <a:spcPts val="1000"/>
                        </a:spcAft>
                      </a:pPr>
                      <a:r>
                        <a:rPr lang="es-ES" sz="800">
                          <a:latin typeface="Arial"/>
                          <a:ea typeface="Calibri"/>
                          <a:cs typeface="Times New Roman"/>
                        </a:rPr>
                        <a:t>Integración de un eje de investigación en las diferentes áreas de aprendizaje.</a:t>
                      </a:r>
                      <a:endParaRPr lang="es-ES" sz="800">
                        <a:latin typeface="Calibri"/>
                        <a:ea typeface="Calibri"/>
                        <a:cs typeface="Times New Roman"/>
                      </a:endParaRPr>
                    </a:p>
                  </a:txBody>
                  <a:tcPr marL="68580" marR="68580" marT="0" marB="0"/>
                </a:tc>
                <a:tc>
                  <a:txBody>
                    <a:bodyPr/>
                    <a:lstStyle/>
                    <a:p>
                      <a:pPr algn="just">
                        <a:lnSpc>
                          <a:spcPct val="115000"/>
                        </a:lnSpc>
                        <a:spcAft>
                          <a:spcPts val="1000"/>
                        </a:spcAft>
                      </a:pPr>
                      <a:r>
                        <a:rPr lang="es-ES" sz="800">
                          <a:latin typeface="Arial"/>
                          <a:ea typeface="Calibri"/>
                          <a:cs typeface="Times New Roman"/>
                        </a:rPr>
                        <a:t>No existe un plan de apoyo a la investigación</a:t>
                      </a:r>
                      <a:endParaRPr lang="es-ES" sz="800">
                        <a:latin typeface="Calibri"/>
                        <a:ea typeface="Calibri"/>
                        <a:cs typeface="Times New Roman"/>
                      </a:endParaRPr>
                    </a:p>
                  </a:txBody>
                  <a:tcPr marL="68580" marR="68580" marT="0" marB="0"/>
                </a:tc>
                <a:tc>
                  <a:txBody>
                    <a:bodyPr/>
                    <a:lstStyle/>
                    <a:p>
                      <a:pPr algn="ctr">
                        <a:lnSpc>
                          <a:spcPct val="115000"/>
                        </a:lnSpc>
                        <a:spcAft>
                          <a:spcPts val="1000"/>
                        </a:spcAft>
                      </a:pPr>
                      <a:r>
                        <a:rPr lang="es-ES" sz="800">
                          <a:latin typeface="Arial"/>
                          <a:ea typeface="Calibri"/>
                          <a:cs typeface="Times New Roman"/>
                        </a:rPr>
                        <a:t>4</a:t>
                      </a:r>
                      <a:endParaRPr lang="es-ES" sz="800">
                        <a:latin typeface="Calibri"/>
                        <a:ea typeface="Calibri"/>
                        <a:cs typeface="Times New Roman"/>
                      </a:endParaRPr>
                    </a:p>
                  </a:txBody>
                  <a:tcPr marL="68580" marR="68580" marT="0" marB="0" anchor="ctr"/>
                </a:tc>
                <a:tc>
                  <a:txBody>
                    <a:bodyPr/>
                    <a:lstStyle/>
                    <a:p>
                      <a:pPr algn="ctr">
                        <a:lnSpc>
                          <a:spcPct val="115000"/>
                        </a:lnSpc>
                        <a:spcAft>
                          <a:spcPts val="1000"/>
                        </a:spcAft>
                      </a:pPr>
                      <a:r>
                        <a:rPr lang="es-ES" sz="800">
                          <a:latin typeface="Arial"/>
                          <a:ea typeface="Calibri"/>
                          <a:cs typeface="Times New Roman"/>
                        </a:rPr>
                        <a:t>4</a:t>
                      </a:r>
                      <a:endParaRPr lang="es-ES" sz="800">
                        <a:latin typeface="Calibri"/>
                        <a:ea typeface="Calibri"/>
                        <a:cs typeface="Times New Roman"/>
                      </a:endParaRPr>
                    </a:p>
                  </a:txBody>
                  <a:tcPr marL="68580" marR="68580" marT="0" marB="0" anchor="ctr"/>
                </a:tc>
                <a:tc>
                  <a:txBody>
                    <a:bodyPr/>
                    <a:lstStyle/>
                    <a:p>
                      <a:pPr algn="ctr">
                        <a:lnSpc>
                          <a:spcPct val="115000"/>
                        </a:lnSpc>
                        <a:spcAft>
                          <a:spcPts val="1000"/>
                        </a:spcAft>
                      </a:pPr>
                      <a:r>
                        <a:rPr lang="es-ES" sz="800">
                          <a:latin typeface="Arial"/>
                          <a:ea typeface="Calibri"/>
                          <a:cs typeface="Times New Roman"/>
                        </a:rPr>
                        <a:t>5</a:t>
                      </a:r>
                      <a:endParaRPr lang="es-ES" sz="800">
                        <a:latin typeface="Calibri"/>
                        <a:ea typeface="Calibri"/>
                        <a:cs typeface="Times New Roman"/>
                      </a:endParaRPr>
                    </a:p>
                  </a:txBody>
                  <a:tcPr marL="68580" marR="68580" marT="0" marB="0" anchor="ctr"/>
                </a:tc>
                <a:tc>
                  <a:txBody>
                    <a:bodyPr/>
                    <a:lstStyle/>
                    <a:p>
                      <a:pPr algn="ctr">
                        <a:lnSpc>
                          <a:spcPct val="115000"/>
                        </a:lnSpc>
                        <a:spcAft>
                          <a:spcPts val="1000"/>
                        </a:spcAft>
                      </a:pPr>
                      <a:r>
                        <a:rPr lang="es-ES" sz="800" b="1" dirty="0">
                          <a:latin typeface="Arial"/>
                          <a:ea typeface="Calibri"/>
                          <a:cs typeface="Times New Roman"/>
                        </a:rPr>
                        <a:t>13</a:t>
                      </a:r>
                      <a:endParaRPr lang="es-ES" sz="8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92696"/>
            <a:ext cx="6798734" cy="1303867"/>
          </a:xfrm>
        </p:spPr>
        <p:txBody>
          <a:bodyPr>
            <a:normAutofit/>
          </a:bodyPr>
          <a:lstStyle/>
          <a:p>
            <a:pPr algn="just"/>
            <a:r>
              <a:rPr lang="es-ES" sz="2800" dirty="0" smtClean="0">
                <a:solidFill>
                  <a:schemeClr val="tx1"/>
                </a:solidFill>
              </a:rPr>
              <a:t>Para el planteamiento de metas claras se puede tener en cuenta el siguiente formato:</a:t>
            </a:r>
            <a:endParaRPr lang="es-ES" sz="2800"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01850776"/>
              </p:ext>
            </p:extLst>
          </p:nvPr>
        </p:nvGraphicFramePr>
        <p:xfrm>
          <a:off x="1115616" y="1996563"/>
          <a:ext cx="6799260" cy="4333240"/>
        </p:xfrm>
        <a:graphic>
          <a:graphicData uri="http://schemas.openxmlformats.org/drawingml/2006/table">
            <a:tbl>
              <a:tblPr firstRow="1" bandRow="1">
                <a:tableStyleId>{5C22544A-7EE6-4342-B048-85BDC9FD1C3A}</a:tableStyleId>
              </a:tblPr>
              <a:tblGrid>
                <a:gridCol w="1133210"/>
                <a:gridCol w="1133210"/>
                <a:gridCol w="1133210"/>
                <a:gridCol w="1133210"/>
                <a:gridCol w="1133210"/>
                <a:gridCol w="566605"/>
                <a:gridCol w="566605"/>
              </a:tblGrid>
              <a:tr h="370840">
                <a:tc rowSpan="2">
                  <a:txBody>
                    <a:bodyPr/>
                    <a:lstStyle/>
                    <a:p>
                      <a:pPr algn="ctr"/>
                      <a:r>
                        <a:rPr lang="es-ES" sz="1400" dirty="0" smtClean="0"/>
                        <a:t>OBJETIVO</a:t>
                      </a:r>
                      <a:endParaRPr lang="es-ES" sz="1400" dirty="0"/>
                    </a:p>
                  </a:txBody>
                  <a:tcPr marL="75548" marR="75548"/>
                </a:tc>
                <a:tc rowSpan="2">
                  <a:txBody>
                    <a:bodyPr/>
                    <a:lstStyle/>
                    <a:p>
                      <a:pPr algn="ctr"/>
                      <a:r>
                        <a:rPr lang="es-ES" sz="1400" dirty="0" smtClean="0"/>
                        <a:t>METAS</a:t>
                      </a:r>
                      <a:endParaRPr lang="es-ES" sz="1400" dirty="0"/>
                    </a:p>
                  </a:txBody>
                  <a:tcPr marL="75548" marR="75548"/>
                </a:tc>
                <a:tc rowSpan="2">
                  <a:txBody>
                    <a:bodyPr/>
                    <a:lstStyle/>
                    <a:p>
                      <a:pPr algn="ctr"/>
                      <a:r>
                        <a:rPr lang="es-ES" sz="1400" dirty="0" smtClean="0"/>
                        <a:t>INDICADORES</a:t>
                      </a:r>
                      <a:endParaRPr lang="es-ES" sz="1400" dirty="0"/>
                    </a:p>
                  </a:txBody>
                  <a:tcPr marL="75548" marR="75548"/>
                </a:tc>
                <a:tc rowSpan="2">
                  <a:txBody>
                    <a:bodyPr/>
                    <a:lstStyle/>
                    <a:p>
                      <a:pPr algn="ctr"/>
                      <a:r>
                        <a:rPr lang="es-ES" sz="1400" dirty="0" smtClean="0"/>
                        <a:t>ACTIVIDADES</a:t>
                      </a:r>
                      <a:endParaRPr lang="es-ES" sz="1400" dirty="0"/>
                    </a:p>
                  </a:txBody>
                  <a:tcPr marL="75548" marR="75548"/>
                </a:tc>
                <a:tc rowSpan="2">
                  <a:txBody>
                    <a:bodyPr/>
                    <a:lstStyle/>
                    <a:p>
                      <a:pPr algn="ctr"/>
                      <a:r>
                        <a:rPr lang="es-ES" sz="1400" dirty="0" smtClean="0"/>
                        <a:t>RESPONSABLE</a:t>
                      </a:r>
                      <a:endParaRPr lang="es-ES" sz="1400" dirty="0"/>
                    </a:p>
                  </a:txBody>
                  <a:tcPr marL="75548" marR="75548"/>
                </a:tc>
                <a:tc gridSpan="2">
                  <a:txBody>
                    <a:bodyPr/>
                    <a:lstStyle/>
                    <a:p>
                      <a:pPr algn="ctr"/>
                      <a:r>
                        <a:rPr lang="es-ES" sz="1400" dirty="0" smtClean="0"/>
                        <a:t>PLAZO</a:t>
                      </a:r>
                      <a:endParaRPr lang="es-ES" sz="1400" dirty="0"/>
                    </a:p>
                  </a:txBody>
                  <a:tcPr marL="75548" marR="75548"/>
                </a:tc>
                <a:tc hMerge="1">
                  <a:txBody>
                    <a:bodyPr/>
                    <a:lstStyle/>
                    <a:p>
                      <a:endParaRPr lang="es-ES"/>
                    </a:p>
                  </a:txBody>
                  <a:tcPr/>
                </a:tc>
              </a:tr>
              <a:tr h="370840">
                <a:tc vMerge="1">
                  <a:txBody>
                    <a:bodyPr/>
                    <a:lstStyle/>
                    <a:p>
                      <a:endParaRPr lang="es-ES" dirty="0"/>
                    </a:p>
                  </a:txBody>
                  <a:tcPr/>
                </a:tc>
                <a:tc vMerge="1">
                  <a:txBody>
                    <a:bodyPr/>
                    <a:lstStyle/>
                    <a:p>
                      <a:endParaRPr lang="es-ES" dirty="0"/>
                    </a:p>
                  </a:txBody>
                  <a:tcPr/>
                </a:tc>
                <a:tc vMerge="1">
                  <a:txBody>
                    <a:bodyPr/>
                    <a:lstStyle/>
                    <a:p>
                      <a:endParaRPr lang="es-ES" dirty="0"/>
                    </a:p>
                  </a:txBody>
                  <a:tcPr/>
                </a:tc>
                <a:tc vMerge="1">
                  <a:txBody>
                    <a:bodyPr/>
                    <a:lstStyle/>
                    <a:p>
                      <a:endParaRPr lang="es-ES" dirty="0"/>
                    </a:p>
                  </a:txBody>
                  <a:tcPr/>
                </a:tc>
                <a:tc vMerge="1">
                  <a:txBody>
                    <a:bodyPr/>
                    <a:lstStyle/>
                    <a:p>
                      <a:endParaRPr lang="es-ES" dirty="0"/>
                    </a:p>
                  </a:txBody>
                  <a:tcPr/>
                </a:tc>
                <a:tc>
                  <a:txBody>
                    <a:bodyPr/>
                    <a:lstStyle/>
                    <a:p>
                      <a:pPr algn="ctr"/>
                      <a:r>
                        <a:rPr lang="es-ES" sz="1000" dirty="0" smtClean="0"/>
                        <a:t>INICIA</a:t>
                      </a:r>
                      <a:endParaRPr lang="es-ES" sz="1000" dirty="0"/>
                    </a:p>
                  </a:txBody>
                  <a:tcPr marL="75548" marR="75548"/>
                </a:tc>
                <a:tc>
                  <a:txBody>
                    <a:bodyPr/>
                    <a:lstStyle/>
                    <a:p>
                      <a:pPr algn="ctr"/>
                      <a:r>
                        <a:rPr lang="es-ES" sz="1000" dirty="0" smtClean="0"/>
                        <a:t>TERMINA</a:t>
                      </a:r>
                      <a:endParaRPr lang="es-ES" sz="1000" dirty="0"/>
                    </a:p>
                  </a:txBody>
                  <a:tcPr marL="75548" marR="75548"/>
                </a:tc>
              </a:tr>
              <a:tr h="370840">
                <a:tc>
                  <a:txBody>
                    <a:bodyPr/>
                    <a:lstStyle/>
                    <a:p>
                      <a:r>
                        <a:rPr lang="es-ES" dirty="0" smtClean="0"/>
                        <a:t>1.</a:t>
                      </a:r>
                      <a:endParaRPr lang="es-ES" dirty="0"/>
                    </a:p>
                  </a:txBody>
                  <a:tcPr marL="75548" marR="75548"/>
                </a:tc>
                <a:tc>
                  <a:txBody>
                    <a:bodyPr/>
                    <a:lstStyle/>
                    <a:p>
                      <a:r>
                        <a:rPr lang="es-ES" dirty="0" smtClean="0"/>
                        <a:t>1.1.</a:t>
                      </a:r>
                    </a:p>
                    <a:p>
                      <a:r>
                        <a:rPr lang="es-ES" dirty="0" smtClean="0"/>
                        <a:t>1.2.</a:t>
                      </a:r>
                    </a:p>
                    <a:p>
                      <a:r>
                        <a:rPr lang="es-ES" dirty="0" smtClean="0"/>
                        <a:t>1.3.</a:t>
                      </a:r>
                    </a:p>
                    <a:p>
                      <a:r>
                        <a:rPr lang="es-ES" dirty="0" smtClean="0"/>
                        <a:t>1.4.</a:t>
                      </a:r>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r>
              <a:tr h="370840">
                <a:tc>
                  <a:txBody>
                    <a:bodyPr/>
                    <a:lstStyle/>
                    <a:p>
                      <a:r>
                        <a:rPr lang="es-ES" dirty="0" smtClean="0"/>
                        <a:t>2.</a:t>
                      </a:r>
                      <a:endParaRPr lang="es-ES" dirty="0"/>
                    </a:p>
                  </a:txBody>
                  <a:tcPr marL="75548" marR="75548"/>
                </a:tc>
                <a:tc>
                  <a:txBody>
                    <a:bodyPr/>
                    <a:lstStyle/>
                    <a:p>
                      <a:r>
                        <a:rPr lang="es-ES" dirty="0" smtClean="0"/>
                        <a:t>2.1.</a:t>
                      </a:r>
                    </a:p>
                    <a:p>
                      <a:r>
                        <a:rPr lang="es-ES" dirty="0" smtClean="0"/>
                        <a:t>2.2.</a:t>
                      </a:r>
                    </a:p>
                    <a:p>
                      <a:r>
                        <a:rPr lang="es-ES" dirty="0" smtClean="0"/>
                        <a:t>2.3.</a:t>
                      </a:r>
                    </a:p>
                    <a:p>
                      <a:r>
                        <a:rPr lang="es-ES" dirty="0" smtClean="0"/>
                        <a:t>2.4.</a:t>
                      </a:r>
                      <a:endParaRPr lang="es-ES" dirty="0"/>
                    </a:p>
                  </a:txBody>
                  <a:tcPr marL="75548" marR="75548"/>
                </a:tc>
                <a:tc>
                  <a:txBody>
                    <a:bodyPr/>
                    <a:lstStyle/>
                    <a:p>
                      <a:endParaRPr lang="es-ES"/>
                    </a:p>
                  </a:txBody>
                  <a:tcPr marL="75548" marR="75548"/>
                </a:tc>
                <a:tc>
                  <a:txBody>
                    <a:bodyPr/>
                    <a:lstStyle/>
                    <a:p>
                      <a:endParaRPr lang="es-ES"/>
                    </a:p>
                  </a:txBody>
                  <a:tcPr marL="75548" marR="75548"/>
                </a:tc>
                <a:tc>
                  <a:txBody>
                    <a:bodyPr/>
                    <a:lstStyle/>
                    <a:p>
                      <a:endParaRPr lang="es-ES"/>
                    </a:p>
                  </a:txBody>
                  <a:tcPr marL="75548" marR="75548"/>
                </a:tc>
                <a:tc>
                  <a:txBody>
                    <a:bodyPr/>
                    <a:lstStyle/>
                    <a:p>
                      <a:endParaRPr lang="es-ES" dirty="0"/>
                    </a:p>
                  </a:txBody>
                  <a:tcPr marL="75548" marR="75548"/>
                </a:tc>
                <a:tc>
                  <a:txBody>
                    <a:bodyPr/>
                    <a:lstStyle/>
                    <a:p>
                      <a:endParaRPr lang="es-ES" dirty="0"/>
                    </a:p>
                  </a:txBody>
                  <a:tcPr marL="75548" marR="75548"/>
                </a:tc>
              </a:tr>
              <a:tr h="370840">
                <a:tc>
                  <a:txBody>
                    <a:bodyPr/>
                    <a:lstStyle/>
                    <a:p>
                      <a:r>
                        <a:rPr lang="es-ES" dirty="0" smtClean="0"/>
                        <a:t>3.</a:t>
                      </a:r>
                      <a:endParaRPr lang="es-ES" dirty="0"/>
                    </a:p>
                  </a:txBody>
                  <a:tcPr marL="75548" marR="75548"/>
                </a:tc>
                <a:tc>
                  <a:txBody>
                    <a:bodyPr/>
                    <a:lstStyle/>
                    <a:p>
                      <a:r>
                        <a:rPr lang="es-ES" dirty="0" smtClean="0"/>
                        <a:t>3.1.</a:t>
                      </a:r>
                    </a:p>
                    <a:p>
                      <a:r>
                        <a:rPr lang="es-ES" dirty="0" smtClean="0"/>
                        <a:t>3.2.</a:t>
                      </a:r>
                    </a:p>
                    <a:p>
                      <a:r>
                        <a:rPr lang="es-ES" dirty="0" smtClean="0"/>
                        <a:t>3.3.</a:t>
                      </a:r>
                    </a:p>
                    <a:p>
                      <a:r>
                        <a:rPr lang="es-ES" dirty="0" smtClean="0"/>
                        <a:t>3.4.</a:t>
                      </a:r>
                      <a:endParaRPr lang="es-ES" dirty="0"/>
                    </a:p>
                  </a:txBody>
                  <a:tcPr marL="75548" marR="75548"/>
                </a:tc>
                <a:tc>
                  <a:txBody>
                    <a:bodyPr/>
                    <a:lstStyle/>
                    <a:p>
                      <a:endParaRPr lang="es-ES"/>
                    </a:p>
                  </a:txBody>
                  <a:tcPr marL="75548" marR="75548"/>
                </a:tc>
                <a:tc>
                  <a:txBody>
                    <a:bodyPr/>
                    <a:lstStyle/>
                    <a:p>
                      <a:endParaRPr lang="es-ES"/>
                    </a:p>
                  </a:txBody>
                  <a:tcPr marL="75548" marR="75548"/>
                </a:tc>
                <a:tc>
                  <a:txBody>
                    <a:bodyPr/>
                    <a:lstStyle/>
                    <a:p>
                      <a:endParaRPr lang="es-ES"/>
                    </a:p>
                  </a:txBody>
                  <a:tcPr marL="75548" marR="75548"/>
                </a:tc>
                <a:tc>
                  <a:txBody>
                    <a:bodyPr/>
                    <a:lstStyle/>
                    <a:p>
                      <a:endParaRPr lang="es-ES" dirty="0"/>
                    </a:p>
                  </a:txBody>
                  <a:tcPr marL="75548" marR="75548"/>
                </a:tc>
                <a:tc>
                  <a:txBody>
                    <a:bodyPr/>
                    <a:lstStyle/>
                    <a:p>
                      <a:endParaRPr lang="es-ES" dirty="0"/>
                    </a:p>
                  </a:txBody>
                  <a:tcPr marL="75548" marR="75548"/>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buBlip>
                <a:blip r:embed="rId2"/>
              </a:buBlip>
            </a:pPr>
            <a:r>
              <a:rPr lang="es-ES" sz="2000" dirty="0" smtClean="0">
                <a:solidFill>
                  <a:schemeClr val="bg1"/>
                </a:solidFill>
              </a:rPr>
              <a:t>Para el diseño del cronograma de actividades  se puede tener en cuenta el siguiente formato:</a:t>
            </a:r>
            <a:endParaRPr lang="es-ES" sz="2000" dirty="0">
              <a:solidFill>
                <a:schemeClr val="bg1"/>
              </a:solidFill>
            </a:endParaRPr>
          </a:p>
        </p:txBody>
      </p:sp>
      <p:graphicFrame>
        <p:nvGraphicFramePr>
          <p:cNvPr id="4" name="3 Marcador de contenido"/>
          <p:cNvGraphicFramePr>
            <a:graphicFrameLocks noGrp="1"/>
          </p:cNvGraphicFramePr>
          <p:nvPr>
            <p:ph idx="1"/>
          </p:nvPr>
        </p:nvGraphicFramePr>
        <p:xfrm>
          <a:off x="1176338" y="2490788"/>
          <a:ext cx="6799256" cy="1483360"/>
        </p:xfrm>
        <a:graphic>
          <a:graphicData uri="http://schemas.openxmlformats.org/drawingml/2006/table">
            <a:tbl>
              <a:tblPr firstRow="1" bandRow="1">
                <a:tableStyleId>{5C22544A-7EE6-4342-B048-85BDC9FD1C3A}</a:tableStyleId>
              </a:tblPr>
              <a:tblGrid>
                <a:gridCol w="802673"/>
                <a:gridCol w="1239458"/>
                <a:gridCol w="1298479"/>
                <a:gridCol w="288220"/>
                <a:gridCol w="288221"/>
                <a:gridCol w="288220"/>
                <a:gridCol w="288221"/>
                <a:gridCol w="288220"/>
                <a:gridCol w="288221"/>
                <a:gridCol w="288221"/>
                <a:gridCol w="288220"/>
                <a:gridCol w="288221"/>
                <a:gridCol w="288220"/>
                <a:gridCol w="288221"/>
                <a:gridCol w="288220"/>
              </a:tblGrid>
              <a:tr h="370840">
                <a:tc rowSpan="2">
                  <a:txBody>
                    <a:bodyPr/>
                    <a:lstStyle/>
                    <a:p>
                      <a:pPr algn="ctr"/>
                      <a:r>
                        <a:rPr lang="es-ES" dirty="0" smtClean="0"/>
                        <a:t>METAS</a:t>
                      </a:r>
                      <a:endParaRPr lang="es-ES" dirty="0"/>
                    </a:p>
                  </a:txBody>
                  <a:tcPr marL="75548" marR="75548"/>
                </a:tc>
                <a:tc rowSpan="2">
                  <a:txBody>
                    <a:bodyPr/>
                    <a:lstStyle/>
                    <a:p>
                      <a:pPr algn="ctr"/>
                      <a:r>
                        <a:rPr lang="es-ES" dirty="0" smtClean="0"/>
                        <a:t>ACTIVIDADES</a:t>
                      </a:r>
                      <a:endParaRPr lang="es-ES" dirty="0"/>
                    </a:p>
                  </a:txBody>
                  <a:tcPr marL="75548" marR="75548"/>
                </a:tc>
                <a:tc rowSpan="2">
                  <a:txBody>
                    <a:bodyPr/>
                    <a:lstStyle/>
                    <a:p>
                      <a:pPr algn="ctr"/>
                      <a:r>
                        <a:rPr lang="es-ES" dirty="0" smtClean="0"/>
                        <a:t>RESPONSABLE</a:t>
                      </a:r>
                      <a:endParaRPr lang="es-ES" dirty="0"/>
                    </a:p>
                  </a:txBody>
                  <a:tcPr marL="75548" marR="75548"/>
                </a:tc>
                <a:tc gridSpan="12">
                  <a:txBody>
                    <a:bodyPr/>
                    <a:lstStyle/>
                    <a:p>
                      <a:pPr algn="ctr"/>
                      <a:r>
                        <a:rPr lang="es-ES" dirty="0" smtClean="0"/>
                        <a:t>MESES</a:t>
                      </a:r>
                      <a:endParaRPr lang="es-ES" dirty="0"/>
                    </a:p>
                  </a:txBody>
                  <a:tcPr marL="75548" marR="75548"/>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0840">
                <a:tc vMerge="1">
                  <a:txBody>
                    <a:bodyPr/>
                    <a:lstStyle/>
                    <a:p>
                      <a:endParaRPr lang="es-ES" dirty="0"/>
                    </a:p>
                  </a:txBody>
                  <a:tcPr/>
                </a:tc>
                <a:tc vMerge="1">
                  <a:txBody>
                    <a:bodyPr/>
                    <a:lstStyle/>
                    <a:p>
                      <a:endParaRPr lang="es-ES" dirty="0"/>
                    </a:p>
                  </a:txBody>
                  <a:tcPr/>
                </a:tc>
                <a:tc vMerge="1">
                  <a:txBody>
                    <a:bodyPr/>
                    <a:lstStyle/>
                    <a:p>
                      <a:endParaRPr lang="es-ES" dirty="0"/>
                    </a:p>
                  </a:txBody>
                  <a:tcPr/>
                </a:tc>
                <a:tc>
                  <a:txBody>
                    <a:bodyPr/>
                    <a:lstStyle/>
                    <a:p>
                      <a:pPr algn="ctr"/>
                      <a:r>
                        <a:rPr lang="es-ES" dirty="0" smtClean="0"/>
                        <a:t>E</a:t>
                      </a:r>
                      <a:endParaRPr lang="es-ES" dirty="0"/>
                    </a:p>
                  </a:txBody>
                  <a:tcPr marL="75548" marR="75548"/>
                </a:tc>
                <a:tc>
                  <a:txBody>
                    <a:bodyPr/>
                    <a:lstStyle/>
                    <a:p>
                      <a:pPr algn="ctr"/>
                      <a:r>
                        <a:rPr lang="es-ES" dirty="0" smtClean="0"/>
                        <a:t>F</a:t>
                      </a:r>
                      <a:endParaRPr lang="es-ES" dirty="0"/>
                    </a:p>
                  </a:txBody>
                  <a:tcPr marL="75548" marR="75548"/>
                </a:tc>
                <a:tc>
                  <a:txBody>
                    <a:bodyPr/>
                    <a:lstStyle/>
                    <a:p>
                      <a:pPr algn="ctr"/>
                      <a:r>
                        <a:rPr lang="es-ES" dirty="0" smtClean="0"/>
                        <a:t>M</a:t>
                      </a:r>
                      <a:endParaRPr lang="es-ES" dirty="0"/>
                    </a:p>
                  </a:txBody>
                  <a:tcPr marL="75548" marR="75548"/>
                </a:tc>
                <a:tc>
                  <a:txBody>
                    <a:bodyPr/>
                    <a:lstStyle/>
                    <a:p>
                      <a:pPr algn="ctr"/>
                      <a:r>
                        <a:rPr lang="es-ES" dirty="0" smtClean="0"/>
                        <a:t>A</a:t>
                      </a:r>
                      <a:endParaRPr lang="es-ES" dirty="0"/>
                    </a:p>
                  </a:txBody>
                  <a:tcPr marL="75548" marR="75548"/>
                </a:tc>
                <a:tc>
                  <a:txBody>
                    <a:bodyPr/>
                    <a:lstStyle/>
                    <a:p>
                      <a:pPr algn="ctr"/>
                      <a:r>
                        <a:rPr lang="es-ES" dirty="0" smtClean="0"/>
                        <a:t>M</a:t>
                      </a:r>
                      <a:endParaRPr lang="es-ES" dirty="0"/>
                    </a:p>
                  </a:txBody>
                  <a:tcPr marL="75548" marR="75548"/>
                </a:tc>
                <a:tc>
                  <a:txBody>
                    <a:bodyPr/>
                    <a:lstStyle/>
                    <a:p>
                      <a:pPr algn="ctr"/>
                      <a:r>
                        <a:rPr lang="es-ES" dirty="0" smtClean="0"/>
                        <a:t>J</a:t>
                      </a:r>
                      <a:endParaRPr lang="es-ES" dirty="0"/>
                    </a:p>
                  </a:txBody>
                  <a:tcPr marL="75548" marR="75548"/>
                </a:tc>
                <a:tc>
                  <a:txBody>
                    <a:bodyPr/>
                    <a:lstStyle/>
                    <a:p>
                      <a:pPr algn="ctr"/>
                      <a:r>
                        <a:rPr lang="es-ES" dirty="0" smtClean="0"/>
                        <a:t>J</a:t>
                      </a:r>
                      <a:endParaRPr lang="es-ES" dirty="0"/>
                    </a:p>
                  </a:txBody>
                  <a:tcPr marL="75548" marR="75548"/>
                </a:tc>
                <a:tc>
                  <a:txBody>
                    <a:bodyPr/>
                    <a:lstStyle/>
                    <a:p>
                      <a:pPr algn="ctr"/>
                      <a:r>
                        <a:rPr lang="es-ES" dirty="0" smtClean="0"/>
                        <a:t>A</a:t>
                      </a:r>
                      <a:endParaRPr lang="es-ES" dirty="0"/>
                    </a:p>
                  </a:txBody>
                  <a:tcPr marL="75548" marR="75548"/>
                </a:tc>
                <a:tc>
                  <a:txBody>
                    <a:bodyPr/>
                    <a:lstStyle/>
                    <a:p>
                      <a:pPr algn="ctr"/>
                      <a:r>
                        <a:rPr lang="es-ES" dirty="0" smtClean="0"/>
                        <a:t>S</a:t>
                      </a:r>
                      <a:endParaRPr lang="es-ES" dirty="0"/>
                    </a:p>
                  </a:txBody>
                  <a:tcPr marL="75548" marR="75548"/>
                </a:tc>
                <a:tc>
                  <a:txBody>
                    <a:bodyPr/>
                    <a:lstStyle/>
                    <a:p>
                      <a:pPr algn="ctr"/>
                      <a:r>
                        <a:rPr lang="es-ES" dirty="0" smtClean="0"/>
                        <a:t>O</a:t>
                      </a:r>
                      <a:endParaRPr lang="es-ES" dirty="0"/>
                    </a:p>
                  </a:txBody>
                  <a:tcPr marL="75548" marR="75548"/>
                </a:tc>
                <a:tc>
                  <a:txBody>
                    <a:bodyPr/>
                    <a:lstStyle/>
                    <a:p>
                      <a:pPr algn="ctr"/>
                      <a:r>
                        <a:rPr lang="es-ES" dirty="0" smtClean="0"/>
                        <a:t>N</a:t>
                      </a:r>
                      <a:endParaRPr lang="es-ES" dirty="0"/>
                    </a:p>
                  </a:txBody>
                  <a:tcPr marL="75548" marR="75548"/>
                </a:tc>
                <a:tc>
                  <a:txBody>
                    <a:bodyPr/>
                    <a:lstStyle/>
                    <a:p>
                      <a:pPr algn="ctr"/>
                      <a:r>
                        <a:rPr lang="es-ES" dirty="0" smtClean="0"/>
                        <a:t>D</a:t>
                      </a:r>
                      <a:endParaRPr lang="es-ES" dirty="0"/>
                    </a:p>
                  </a:txBody>
                  <a:tcPr marL="75548" marR="75548"/>
                </a:tc>
              </a:tr>
              <a:tr h="370840">
                <a:tc>
                  <a:txBody>
                    <a:bodyPr/>
                    <a:lstStyle/>
                    <a:p>
                      <a:endParaRPr lang="es-ES" dirty="0"/>
                    </a:p>
                  </a:txBody>
                  <a:tcPr marL="75548" marR="75548"/>
                </a:tc>
                <a:tc>
                  <a:txBody>
                    <a:bodyPr/>
                    <a:lstStyle/>
                    <a:p>
                      <a:endParaRPr lang="es-ES"/>
                    </a:p>
                  </a:txBody>
                  <a:tcPr marL="75548" marR="75548"/>
                </a:tc>
                <a:tc>
                  <a:txBody>
                    <a:bodyPr/>
                    <a:lstStyle/>
                    <a:p>
                      <a:endParaRPr lang="es-ES"/>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r>
              <a:tr h="370840">
                <a:tc>
                  <a:txBody>
                    <a:bodyPr/>
                    <a:lstStyle/>
                    <a:p>
                      <a:endParaRPr lang="es-ES"/>
                    </a:p>
                  </a:txBody>
                  <a:tcPr marL="75548" marR="75548"/>
                </a:tc>
                <a:tc>
                  <a:txBody>
                    <a:bodyPr/>
                    <a:lstStyle/>
                    <a:p>
                      <a:endParaRPr lang="es-ES"/>
                    </a:p>
                  </a:txBody>
                  <a:tcPr marL="75548" marR="75548"/>
                </a:tc>
                <a:tc>
                  <a:txBody>
                    <a:bodyPr/>
                    <a:lstStyle/>
                    <a:p>
                      <a:endParaRPr lang="es-ES"/>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c>
                  <a:txBody>
                    <a:bodyPr/>
                    <a:lstStyle/>
                    <a:p>
                      <a:endParaRPr lang="es-ES" dirty="0"/>
                    </a:p>
                  </a:txBody>
                  <a:tcPr marL="75548" marR="75548"/>
                </a:tc>
              </a:tr>
            </a:tbl>
          </a:graphicData>
        </a:graphic>
      </p:graphicFrame>
      <p:sp>
        <p:nvSpPr>
          <p:cNvPr id="5" name="4 CuadroTexto"/>
          <p:cNvSpPr txBox="1"/>
          <p:nvPr/>
        </p:nvSpPr>
        <p:spPr>
          <a:xfrm>
            <a:off x="571472" y="3357562"/>
            <a:ext cx="7929618" cy="707886"/>
          </a:xfrm>
          <a:prstGeom prst="rect">
            <a:avLst/>
          </a:prstGeom>
          <a:noFill/>
        </p:spPr>
        <p:txBody>
          <a:bodyPr wrap="square" rtlCol="0">
            <a:spAutoFit/>
          </a:bodyPr>
          <a:lstStyle/>
          <a:p>
            <a:pPr>
              <a:buBlip>
                <a:blip r:embed="rId2"/>
              </a:buBlip>
            </a:pPr>
            <a:r>
              <a:rPr lang="es-ES" sz="2000" dirty="0" smtClean="0">
                <a:solidFill>
                  <a:schemeClr val="bg1"/>
                </a:solidFill>
              </a:rPr>
              <a:t>Para la definición de recursos para la financiación del plan de mejoramiento se puede utilizar la siguiente tabla:</a:t>
            </a:r>
            <a:endParaRPr lang="es-ES" sz="2000" dirty="0">
              <a:solidFill>
                <a:schemeClr val="bg1"/>
              </a:solidFill>
            </a:endParaRPr>
          </a:p>
        </p:txBody>
      </p:sp>
      <p:graphicFrame>
        <p:nvGraphicFramePr>
          <p:cNvPr id="6" name="5 Tabla"/>
          <p:cNvGraphicFramePr>
            <a:graphicFrameLocks noGrp="1"/>
          </p:cNvGraphicFramePr>
          <p:nvPr/>
        </p:nvGraphicFramePr>
        <p:xfrm>
          <a:off x="571474" y="4429132"/>
          <a:ext cx="8072490" cy="2123440"/>
        </p:xfrm>
        <a:graphic>
          <a:graphicData uri="http://schemas.openxmlformats.org/drawingml/2006/table">
            <a:tbl>
              <a:tblPr firstRow="1" bandRow="1">
                <a:tableStyleId>{5C22544A-7EE6-4342-B048-85BDC9FD1C3A}</a:tableStyleId>
              </a:tblPr>
              <a:tblGrid>
                <a:gridCol w="1614498"/>
                <a:gridCol w="1614498"/>
                <a:gridCol w="1614498"/>
                <a:gridCol w="1614498"/>
                <a:gridCol w="1614498"/>
              </a:tblGrid>
              <a:tr h="370840">
                <a:tc rowSpan="2">
                  <a:txBody>
                    <a:bodyPr/>
                    <a:lstStyle/>
                    <a:p>
                      <a:pPr algn="ctr"/>
                      <a:r>
                        <a:rPr lang="es-ES" dirty="0" smtClean="0"/>
                        <a:t>META</a:t>
                      </a:r>
                      <a:endParaRPr lang="es-ES" dirty="0"/>
                    </a:p>
                  </a:txBody>
                  <a:tcPr/>
                </a:tc>
                <a:tc rowSpan="2">
                  <a:txBody>
                    <a:bodyPr/>
                    <a:lstStyle/>
                    <a:p>
                      <a:pPr algn="ctr"/>
                      <a:r>
                        <a:rPr lang="es-ES" dirty="0" smtClean="0"/>
                        <a:t>ACTIVIDAD</a:t>
                      </a:r>
                      <a:endParaRPr lang="es-ES" dirty="0"/>
                    </a:p>
                  </a:txBody>
                  <a:tcPr/>
                </a:tc>
                <a:tc rowSpan="2">
                  <a:txBody>
                    <a:bodyPr/>
                    <a:lstStyle/>
                    <a:p>
                      <a:pPr algn="ctr"/>
                      <a:r>
                        <a:rPr lang="es-ES" dirty="0" smtClean="0"/>
                        <a:t>COSTO TOTAL</a:t>
                      </a:r>
                      <a:endParaRPr lang="es-ES" dirty="0"/>
                    </a:p>
                  </a:txBody>
                  <a:tcPr/>
                </a:tc>
                <a:tc gridSpan="2">
                  <a:txBody>
                    <a:bodyPr/>
                    <a:lstStyle/>
                    <a:p>
                      <a:pPr algn="ctr"/>
                      <a:r>
                        <a:rPr lang="es-ES" dirty="0" smtClean="0"/>
                        <a:t>FUENTE DE FINANCIACIÓN</a:t>
                      </a:r>
                      <a:endParaRPr lang="es-ES" dirty="0"/>
                    </a:p>
                  </a:txBody>
                  <a:tcPr/>
                </a:tc>
                <a:tc hMerge="1">
                  <a:txBody>
                    <a:bodyPr/>
                    <a:lstStyle/>
                    <a:p>
                      <a:endParaRPr lang="es-ES" dirty="0"/>
                    </a:p>
                  </a:txBody>
                  <a:tcPr/>
                </a:tc>
              </a:tr>
              <a:tr h="370840">
                <a:tc vMerge="1">
                  <a:txBody>
                    <a:bodyPr/>
                    <a:lstStyle/>
                    <a:p>
                      <a:endParaRPr lang="es-ES" dirty="0"/>
                    </a:p>
                  </a:txBody>
                  <a:tcPr/>
                </a:tc>
                <a:tc vMerge="1">
                  <a:txBody>
                    <a:bodyPr/>
                    <a:lstStyle/>
                    <a:p>
                      <a:endParaRPr lang="es-ES" dirty="0"/>
                    </a:p>
                  </a:txBody>
                  <a:tcPr/>
                </a:tc>
                <a:tc vMerge="1">
                  <a:txBody>
                    <a:bodyPr/>
                    <a:lstStyle/>
                    <a:p>
                      <a:endParaRPr lang="es-ES" dirty="0"/>
                    </a:p>
                  </a:txBody>
                  <a:tcPr/>
                </a:tc>
                <a:tc>
                  <a:txBody>
                    <a:bodyPr/>
                    <a:lstStyle/>
                    <a:p>
                      <a:pPr algn="ctr"/>
                      <a:r>
                        <a:rPr lang="es-ES" b="1" dirty="0" smtClean="0">
                          <a:solidFill>
                            <a:schemeClr val="bg1"/>
                          </a:solidFill>
                        </a:rPr>
                        <a:t>FSD</a:t>
                      </a:r>
                      <a:endParaRPr lang="es-ES" b="1" dirty="0">
                        <a:solidFill>
                          <a:schemeClr val="bg1"/>
                        </a:solidFill>
                      </a:endParaRPr>
                    </a:p>
                  </a:txBody>
                  <a:tcPr/>
                </a:tc>
                <a:tc>
                  <a:txBody>
                    <a:bodyPr/>
                    <a:lstStyle/>
                    <a:p>
                      <a:pPr algn="ctr"/>
                      <a:r>
                        <a:rPr lang="es-ES" b="1" dirty="0" smtClean="0">
                          <a:solidFill>
                            <a:schemeClr val="bg1"/>
                          </a:solidFill>
                        </a:rPr>
                        <a:t>OTRA</a:t>
                      </a:r>
                      <a:endParaRPr lang="es-ES" b="1" dirty="0">
                        <a:solidFill>
                          <a:schemeClr val="bg1"/>
                        </a:solidFill>
                      </a:endParaRPr>
                    </a:p>
                  </a:txBody>
                  <a:tcPr/>
                </a:tc>
              </a:tr>
              <a:tr h="370840">
                <a:tc>
                  <a:txBody>
                    <a:bodyPr/>
                    <a:lstStyle/>
                    <a:p>
                      <a:endParaRPr lang="es-ES"/>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dirty="0"/>
                    </a:p>
                  </a:txBody>
                  <a:tcPr/>
                </a:tc>
              </a:tr>
              <a:tr h="370840">
                <a:tc gridSpan="2">
                  <a:txBody>
                    <a:bodyPr/>
                    <a:lstStyle/>
                    <a:p>
                      <a:pPr algn="r"/>
                      <a:r>
                        <a:rPr lang="es-ES" b="1" dirty="0" smtClean="0"/>
                        <a:t>TOTAL</a:t>
                      </a:r>
                      <a:endParaRPr lang="es-ES" b="1" dirty="0"/>
                    </a:p>
                  </a:txBody>
                  <a:tcPr/>
                </a:tc>
                <a:tc hMerge="1">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smtClean="0">
                <a:solidFill>
                  <a:schemeClr val="accent2">
                    <a:lumMod val="60000"/>
                    <a:lumOff val="40000"/>
                  </a:schemeClr>
                </a:solidFill>
              </a:rPr>
              <a:t>3. SEGUIMIENTO Y EVALUACIÓN DEL PLAN DE MEJORAMIENTO</a:t>
            </a:r>
            <a:endParaRPr lang="es-ES" sz="3200" dirty="0">
              <a:solidFill>
                <a:schemeClr val="accent2">
                  <a:lumMod val="60000"/>
                  <a:lumOff val="40000"/>
                </a:schemeClr>
              </a:solidFill>
            </a:endParaRPr>
          </a:p>
        </p:txBody>
      </p:sp>
      <p:sp>
        <p:nvSpPr>
          <p:cNvPr id="3" name="2 Marcador de contenido"/>
          <p:cNvSpPr>
            <a:spLocks noGrp="1"/>
          </p:cNvSpPr>
          <p:nvPr>
            <p:ph idx="1"/>
          </p:nvPr>
        </p:nvSpPr>
        <p:spPr/>
        <p:txBody>
          <a:bodyPr>
            <a:normAutofit/>
          </a:bodyPr>
          <a:lstStyle/>
          <a:p>
            <a:pPr marL="0" indent="0">
              <a:buNone/>
            </a:pPr>
            <a:r>
              <a:rPr lang="es-ES" dirty="0" smtClean="0">
                <a:solidFill>
                  <a:schemeClr val="tx1"/>
                </a:solidFill>
              </a:rPr>
              <a:t>Esta etapa final del plan de mejoramiento institucional requiere de:</a:t>
            </a:r>
          </a:p>
          <a:p>
            <a:pPr>
              <a:buBlip>
                <a:blip r:embed="rId2"/>
              </a:buBlip>
            </a:pPr>
            <a:r>
              <a:rPr lang="es-ES" dirty="0" smtClean="0">
                <a:solidFill>
                  <a:schemeClr val="tx1"/>
                </a:solidFill>
              </a:rPr>
              <a:t>Montaje del sistema de seguimiento y periodicidad del mismo.</a:t>
            </a:r>
          </a:p>
          <a:p>
            <a:pPr>
              <a:buBlip>
                <a:blip r:embed="rId2"/>
              </a:buBlip>
            </a:pPr>
            <a:r>
              <a:rPr lang="es-ES" dirty="0" smtClean="0">
                <a:solidFill>
                  <a:schemeClr val="tx1"/>
                </a:solidFill>
              </a:rPr>
              <a:t>Revisión de cumplimiento de metas y objetivos</a:t>
            </a:r>
          </a:p>
          <a:p>
            <a:pPr>
              <a:buBlip>
                <a:blip r:embed="rId2"/>
              </a:buBlip>
            </a:pPr>
            <a:r>
              <a:rPr lang="es-ES" dirty="0" smtClean="0">
                <a:solidFill>
                  <a:schemeClr val="tx1"/>
                </a:solidFill>
              </a:rPr>
              <a:t>Evaluación de avances del plan de mejoramiento (avances semestrales y autoevaluación anual)</a:t>
            </a:r>
          </a:p>
          <a:p>
            <a:pPr>
              <a:buBlip>
                <a:blip r:embed="rId2"/>
              </a:buBlip>
            </a:pPr>
            <a:endParaRPr lang="es-ES" dirty="0">
              <a:solidFill>
                <a:schemeClr val="tx1"/>
              </a:solidFill>
            </a:endParaRPr>
          </a:p>
        </p:txBody>
      </p:sp>
      <p:pic>
        <p:nvPicPr>
          <p:cNvPr id="20482" name="Picture 2" descr="D:\Html-Clipart\animado\AG00065_.GIF"/>
          <p:cNvPicPr>
            <a:picLocks noChangeAspect="1" noChangeArrowheads="1" noCrop="1"/>
          </p:cNvPicPr>
          <p:nvPr/>
        </p:nvPicPr>
        <p:blipFill>
          <a:blip r:embed="rId3"/>
          <a:srcRect/>
          <a:stretch>
            <a:fillRect/>
          </a:stretch>
        </p:blipFill>
        <p:spPr bwMode="auto">
          <a:xfrm>
            <a:off x="7452320" y="4365104"/>
            <a:ext cx="1368147" cy="14441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4029" y="624935"/>
            <a:ext cx="6798734" cy="1303867"/>
          </a:xfrm>
        </p:spPr>
        <p:txBody>
          <a:bodyPr>
            <a:noAutofit/>
          </a:bodyPr>
          <a:lstStyle/>
          <a:p>
            <a:r>
              <a:rPr lang="es-ES" sz="3200" dirty="0" smtClean="0">
                <a:solidFill>
                  <a:schemeClr val="accent2">
                    <a:lumMod val="60000"/>
                    <a:lumOff val="40000"/>
                  </a:schemeClr>
                </a:solidFill>
              </a:rPr>
              <a:t>HERRAMIENTAS PARA LA EVALUACIÓN Y SEGUIMIENTO DEL PLAN</a:t>
            </a:r>
            <a:endParaRPr lang="es-ES" sz="3200" dirty="0">
              <a:solidFill>
                <a:schemeClr val="accent2">
                  <a:lumMod val="60000"/>
                  <a:lumOff val="40000"/>
                </a:schemeClr>
              </a:solidFill>
            </a:endParaRPr>
          </a:p>
        </p:txBody>
      </p:sp>
      <p:sp>
        <p:nvSpPr>
          <p:cNvPr id="3" name="2 Marcador de contenido"/>
          <p:cNvSpPr>
            <a:spLocks noGrp="1"/>
          </p:cNvSpPr>
          <p:nvPr>
            <p:ph idx="1"/>
          </p:nvPr>
        </p:nvSpPr>
        <p:spPr>
          <a:xfrm>
            <a:off x="822145" y="2332037"/>
            <a:ext cx="7776864" cy="4525963"/>
          </a:xfrm>
        </p:spPr>
        <p:txBody>
          <a:bodyPr>
            <a:normAutofit/>
          </a:bodyPr>
          <a:lstStyle/>
          <a:p>
            <a:pPr>
              <a:buNone/>
            </a:pPr>
            <a:r>
              <a:rPr lang="es-ES" sz="2000" dirty="0" smtClean="0">
                <a:solidFill>
                  <a:schemeClr val="tx1"/>
                </a:solidFill>
              </a:rPr>
              <a:t>Para la ejecución del proceso de evaluación y seguimiento del plan se tendrán en cuenta:</a:t>
            </a:r>
          </a:p>
          <a:p>
            <a:pPr>
              <a:buBlip>
                <a:blip r:embed="rId2"/>
              </a:buBlip>
            </a:pPr>
            <a:r>
              <a:rPr lang="es-ES" sz="2000" dirty="0" smtClean="0">
                <a:solidFill>
                  <a:schemeClr val="tx1"/>
                </a:solidFill>
              </a:rPr>
              <a:t>Diseño de formatos de recolección de información</a:t>
            </a:r>
          </a:p>
          <a:p>
            <a:pPr>
              <a:buBlip>
                <a:blip r:embed="rId2"/>
              </a:buBlip>
            </a:pPr>
            <a:r>
              <a:rPr lang="es-ES" sz="2000" dirty="0" smtClean="0">
                <a:solidFill>
                  <a:schemeClr val="tx1"/>
                </a:solidFill>
              </a:rPr>
              <a:t>Establecimiento de formas de presentación de información a la comunidad educativa</a:t>
            </a:r>
          </a:p>
          <a:p>
            <a:pPr>
              <a:buBlip>
                <a:blip r:embed="rId2"/>
              </a:buBlip>
            </a:pPr>
            <a:r>
              <a:rPr lang="es-ES" sz="2000" dirty="0" smtClean="0">
                <a:solidFill>
                  <a:schemeClr val="tx1"/>
                </a:solidFill>
              </a:rPr>
              <a:t>Diseño de formatos para el seguimiento de metas</a:t>
            </a:r>
          </a:p>
          <a:p>
            <a:pPr>
              <a:buBlip>
                <a:blip r:embed="rId2"/>
              </a:buBlip>
            </a:pPr>
            <a:r>
              <a:rPr lang="es-ES" sz="2000" dirty="0" smtClean="0">
                <a:solidFill>
                  <a:schemeClr val="tx1"/>
                </a:solidFill>
              </a:rPr>
              <a:t>Autoevaluación institucional</a:t>
            </a:r>
          </a:p>
          <a:p>
            <a:pPr>
              <a:buBlip>
                <a:blip r:embed="rId2"/>
              </a:buBlip>
            </a:pPr>
            <a:r>
              <a:rPr lang="es-ES" sz="2000" dirty="0" smtClean="0">
                <a:solidFill>
                  <a:schemeClr val="tx1"/>
                </a:solidFill>
              </a:rPr>
              <a:t>Comunicación clara y oportuna de avances y resultados del plan de mejoramiento</a:t>
            </a:r>
            <a:endParaRPr lang="es-ES" sz="2000" dirty="0">
              <a:solidFill>
                <a:schemeClr val="tx1"/>
              </a:solidFill>
            </a:endParaRPr>
          </a:p>
        </p:txBody>
      </p:sp>
      <p:pic>
        <p:nvPicPr>
          <p:cNvPr id="5" name="Imagen 4"/>
          <p:cNvPicPr>
            <a:picLocks noChangeAspect="1"/>
          </p:cNvPicPr>
          <p:nvPr/>
        </p:nvPicPr>
        <p:blipFill rotWithShape="1">
          <a:blip r:embed="rId3"/>
          <a:srcRect l="12920" t="8657" r="63282" b="72640"/>
          <a:stretch/>
        </p:blipFill>
        <p:spPr>
          <a:xfrm>
            <a:off x="6857153" y="5517232"/>
            <a:ext cx="1718454" cy="75931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03274"/>
            <a:ext cx="8229600" cy="939784"/>
          </a:xfrm>
        </p:spPr>
        <p:txBody>
          <a:bodyPr>
            <a:normAutofit/>
          </a:bodyPr>
          <a:lstStyle/>
          <a:p>
            <a:pPr algn="just"/>
            <a:r>
              <a:rPr lang="es-ES" sz="2000" dirty="0" smtClean="0">
                <a:solidFill>
                  <a:schemeClr val="tx1"/>
                </a:solidFill>
              </a:rPr>
              <a:t>Para la frecuencia de recolección de datos se debe tener en cuenta que puede ser:</a:t>
            </a:r>
            <a:endParaRPr lang="es-ES" sz="2000" dirty="0">
              <a:solidFill>
                <a:schemeClr val="tx1"/>
              </a:solidFill>
            </a:endParaRPr>
          </a:p>
        </p:txBody>
      </p:sp>
      <p:sp>
        <p:nvSpPr>
          <p:cNvPr id="3" name="2 Marcador de contenido"/>
          <p:cNvSpPr>
            <a:spLocks noGrp="1"/>
          </p:cNvSpPr>
          <p:nvPr>
            <p:ph idx="1"/>
          </p:nvPr>
        </p:nvSpPr>
        <p:spPr>
          <a:xfrm>
            <a:off x="755576" y="1214422"/>
            <a:ext cx="7560840" cy="4806866"/>
          </a:xfrm>
        </p:spPr>
        <p:txBody>
          <a:bodyPr>
            <a:noAutofit/>
          </a:bodyPr>
          <a:lstStyle/>
          <a:p>
            <a:pPr marL="0" indent="0" algn="just"/>
            <a:r>
              <a:rPr lang="es-ES" sz="2000" dirty="0">
                <a:solidFill>
                  <a:srgbClr val="FF0000"/>
                </a:solidFill>
              </a:rPr>
              <a:t>Diario</a:t>
            </a:r>
            <a:r>
              <a:rPr lang="es-ES" sz="2000" dirty="0">
                <a:solidFill>
                  <a:schemeClr val="tx1"/>
                </a:solidFill>
              </a:rPr>
              <a:t>: datos sobre asistencia de estudiantes y docentes, horas </a:t>
            </a:r>
            <a:r>
              <a:rPr lang="es-ES" sz="2000" dirty="0" smtClean="0">
                <a:solidFill>
                  <a:schemeClr val="tx1"/>
                </a:solidFill>
              </a:rPr>
              <a:t>efectivas de clase, préstamo </a:t>
            </a:r>
            <a:r>
              <a:rPr lang="es-ES" sz="2000" dirty="0">
                <a:solidFill>
                  <a:schemeClr val="tx1"/>
                </a:solidFill>
              </a:rPr>
              <a:t>de libros en la biblioteca, horas de uso </a:t>
            </a:r>
            <a:r>
              <a:rPr lang="es-ES" sz="2000" dirty="0" smtClean="0">
                <a:solidFill>
                  <a:schemeClr val="tx1"/>
                </a:solidFill>
              </a:rPr>
              <a:t>del aula </a:t>
            </a:r>
            <a:r>
              <a:rPr lang="es-ES" sz="2000" dirty="0">
                <a:solidFill>
                  <a:schemeClr val="tx1"/>
                </a:solidFill>
              </a:rPr>
              <a:t>de informática, </a:t>
            </a:r>
            <a:r>
              <a:rPr lang="es-ES" sz="2000" dirty="0" smtClean="0">
                <a:solidFill>
                  <a:schemeClr val="tx1"/>
                </a:solidFill>
              </a:rPr>
              <a:t>número de </a:t>
            </a:r>
            <a:r>
              <a:rPr lang="es-ES" sz="2000" dirty="0">
                <a:solidFill>
                  <a:schemeClr val="tx1"/>
                </a:solidFill>
              </a:rPr>
              <a:t>alumnos que toman el </a:t>
            </a:r>
            <a:r>
              <a:rPr lang="es-ES" sz="2000" dirty="0" smtClean="0">
                <a:solidFill>
                  <a:schemeClr val="tx1"/>
                </a:solidFill>
              </a:rPr>
              <a:t>refrigerio y </a:t>
            </a:r>
            <a:r>
              <a:rPr lang="es-ES" sz="2000" dirty="0">
                <a:solidFill>
                  <a:schemeClr val="tx1"/>
                </a:solidFill>
              </a:rPr>
              <a:t>que son atendidos con servicio de transporte escolar, número </a:t>
            </a:r>
            <a:r>
              <a:rPr lang="es-ES" sz="2000" dirty="0" smtClean="0">
                <a:solidFill>
                  <a:schemeClr val="tx1"/>
                </a:solidFill>
              </a:rPr>
              <a:t>de casos </a:t>
            </a:r>
            <a:r>
              <a:rPr lang="es-ES" sz="2000" dirty="0">
                <a:solidFill>
                  <a:schemeClr val="tx1"/>
                </a:solidFill>
              </a:rPr>
              <a:t>de indisciplina o de otros eventos relacionados con el </a:t>
            </a:r>
            <a:r>
              <a:rPr lang="es-ES" sz="2000" dirty="0" smtClean="0">
                <a:solidFill>
                  <a:schemeClr val="tx1"/>
                </a:solidFill>
              </a:rPr>
              <a:t>bienestar escolar</a:t>
            </a:r>
            <a:r>
              <a:rPr lang="es-ES" sz="2000" dirty="0">
                <a:solidFill>
                  <a:schemeClr val="tx1"/>
                </a:solidFill>
              </a:rPr>
              <a:t>.</a:t>
            </a:r>
          </a:p>
          <a:p>
            <a:pPr marL="0" indent="0" algn="just"/>
            <a:r>
              <a:rPr lang="es-ES" sz="2000" dirty="0">
                <a:solidFill>
                  <a:srgbClr val="FF0000"/>
                </a:solidFill>
              </a:rPr>
              <a:t>Bimestral o trimestral </a:t>
            </a:r>
            <a:r>
              <a:rPr lang="es-ES" sz="2000" dirty="0">
                <a:solidFill>
                  <a:schemeClr val="tx1"/>
                </a:solidFill>
              </a:rPr>
              <a:t>(dependiendo de la duración de los </a:t>
            </a:r>
            <a:r>
              <a:rPr lang="es-ES" sz="2000" dirty="0" smtClean="0">
                <a:solidFill>
                  <a:schemeClr val="tx1"/>
                </a:solidFill>
              </a:rPr>
              <a:t>períodos del </a:t>
            </a:r>
            <a:r>
              <a:rPr lang="es-ES" sz="2000" dirty="0">
                <a:solidFill>
                  <a:schemeClr val="tx1"/>
                </a:solidFill>
              </a:rPr>
              <a:t>establecimiento): datos sobre el número de estudiantes que cumplieron</a:t>
            </a:r>
          </a:p>
          <a:p>
            <a:pPr marL="0" indent="0" algn="just">
              <a:buNone/>
            </a:pPr>
            <a:r>
              <a:rPr lang="es-ES" sz="2000" dirty="0">
                <a:solidFill>
                  <a:schemeClr val="tx1"/>
                </a:solidFill>
              </a:rPr>
              <a:t>satisfactoriamente los logros de cada área, o la asistencia </a:t>
            </a:r>
            <a:r>
              <a:rPr lang="es-ES" sz="2000" dirty="0" smtClean="0">
                <a:solidFill>
                  <a:schemeClr val="tx1"/>
                </a:solidFill>
              </a:rPr>
              <a:t>de los </a:t>
            </a:r>
            <a:r>
              <a:rPr lang="es-ES" sz="2000" dirty="0">
                <a:solidFill>
                  <a:schemeClr val="tx1"/>
                </a:solidFill>
              </a:rPr>
              <a:t>padres </a:t>
            </a:r>
            <a:r>
              <a:rPr lang="es-ES" sz="2000" dirty="0" smtClean="0">
                <a:solidFill>
                  <a:schemeClr val="tx1"/>
                </a:solidFill>
              </a:rPr>
              <a:t>de familia </a:t>
            </a:r>
            <a:r>
              <a:rPr lang="es-ES" sz="2000" dirty="0">
                <a:solidFill>
                  <a:schemeClr val="tx1"/>
                </a:solidFill>
              </a:rPr>
              <a:t>a talleres u otras actividades.</a:t>
            </a:r>
          </a:p>
          <a:p>
            <a:pPr marL="0" indent="0" algn="just"/>
            <a:r>
              <a:rPr lang="es-ES" sz="2000" dirty="0">
                <a:solidFill>
                  <a:srgbClr val="FF0000"/>
                </a:solidFill>
              </a:rPr>
              <a:t>Anual</a:t>
            </a:r>
            <a:r>
              <a:rPr lang="es-ES" sz="2000" dirty="0">
                <a:solidFill>
                  <a:schemeClr val="tx1"/>
                </a:solidFill>
              </a:rPr>
              <a:t>: datos sobre el indicador de aprobación, reprobación y </a:t>
            </a:r>
            <a:r>
              <a:rPr lang="es-ES" sz="2000" dirty="0" smtClean="0">
                <a:solidFill>
                  <a:schemeClr val="tx1"/>
                </a:solidFill>
              </a:rPr>
              <a:t>deserción de </a:t>
            </a:r>
            <a:r>
              <a:rPr lang="es-ES" sz="2000" dirty="0">
                <a:solidFill>
                  <a:schemeClr val="tx1"/>
                </a:solidFill>
              </a:rPr>
              <a:t>los alumnos. Igualmente, se deben tener en cuenta los </a:t>
            </a:r>
            <a:r>
              <a:rPr lang="es-ES" sz="2000" dirty="0" smtClean="0">
                <a:solidFill>
                  <a:schemeClr val="tx1"/>
                </a:solidFill>
              </a:rPr>
              <a:t>resultados en </a:t>
            </a:r>
            <a:r>
              <a:rPr lang="es-ES" sz="2000" dirty="0">
                <a:solidFill>
                  <a:schemeClr val="tx1"/>
                </a:solidFill>
              </a:rPr>
              <a:t>los exámenes de Estado.</a:t>
            </a:r>
          </a:p>
          <a:p>
            <a:pPr marL="0" indent="0" algn="just"/>
            <a:r>
              <a:rPr lang="es-ES" sz="2000" dirty="0">
                <a:solidFill>
                  <a:srgbClr val="FF0000"/>
                </a:solidFill>
              </a:rPr>
              <a:t>Cada tres años: </a:t>
            </a:r>
            <a:r>
              <a:rPr lang="es-ES" sz="2000" dirty="0">
                <a:solidFill>
                  <a:schemeClr val="tx1"/>
                </a:solidFill>
              </a:rPr>
              <a:t>los resultados de la institución </a:t>
            </a:r>
            <a:r>
              <a:rPr lang="es-ES" sz="2000" dirty="0" smtClean="0">
                <a:solidFill>
                  <a:schemeClr val="tx1"/>
                </a:solidFill>
              </a:rPr>
              <a:t>educativa</a:t>
            </a:r>
          </a:p>
          <a:p>
            <a:pPr marL="0" indent="0" algn="just"/>
            <a:r>
              <a:rPr lang="es-ES" sz="2000" dirty="0" smtClean="0">
                <a:solidFill>
                  <a:schemeClr val="tx1"/>
                </a:solidFill>
              </a:rPr>
              <a:t> </a:t>
            </a:r>
            <a:r>
              <a:rPr lang="es-ES" sz="2000" dirty="0">
                <a:solidFill>
                  <a:schemeClr val="tx1"/>
                </a:solidFill>
              </a:rPr>
              <a:t>en las </a:t>
            </a:r>
            <a:r>
              <a:rPr lang="es-ES" sz="2000" dirty="0" smtClean="0">
                <a:solidFill>
                  <a:schemeClr val="tx1"/>
                </a:solidFill>
              </a:rPr>
              <a:t>pruebas SABER</a:t>
            </a:r>
            <a:r>
              <a:rPr lang="es-ES" sz="2000" dirty="0">
                <a:solidFill>
                  <a:schemeClr val="tx1"/>
                </a:solidFill>
              </a:rPr>
              <a:t>.</a:t>
            </a:r>
            <a:endParaRPr lang="es-ES" sz="2000" u="sng" dirty="0">
              <a:solidFill>
                <a:schemeClr val="tx1"/>
              </a:solidFill>
            </a:endParaRPr>
          </a:p>
        </p:txBody>
      </p:sp>
      <p:pic>
        <p:nvPicPr>
          <p:cNvPr id="22530" name="Picture 2" descr="D:\Html-Clipart\animado\AG00149_.GIF"/>
          <p:cNvPicPr>
            <a:picLocks noChangeAspect="1" noChangeArrowheads="1" noCrop="1"/>
          </p:cNvPicPr>
          <p:nvPr/>
        </p:nvPicPr>
        <p:blipFill>
          <a:blip r:embed="rId2"/>
          <a:srcRect/>
          <a:stretch>
            <a:fillRect/>
          </a:stretch>
        </p:blipFill>
        <p:spPr bwMode="auto">
          <a:xfrm>
            <a:off x="6984712" y="5229200"/>
            <a:ext cx="1331704" cy="102065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08352" y="548680"/>
            <a:ext cx="6798734" cy="1303867"/>
          </a:xfrm>
        </p:spPr>
        <p:txBody>
          <a:bodyPr>
            <a:normAutofit fontScale="90000"/>
          </a:bodyPr>
          <a:lstStyle/>
          <a:p>
            <a:pPr algn="just"/>
            <a:r>
              <a:rPr lang="es-ES" sz="2800" dirty="0" smtClean="0">
                <a:solidFill>
                  <a:schemeClr val="tx1"/>
                </a:solidFill>
              </a:rPr>
              <a:t>Además es importante tener en cuenta el siguiente formato para el sistema de seguimiento de procesos:</a:t>
            </a:r>
            <a:endParaRPr lang="es-ES" sz="2800" dirty="0">
              <a:solidFill>
                <a:schemeClr val="tx1"/>
              </a:solidFill>
            </a:endParaRPr>
          </a:p>
        </p:txBody>
      </p:sp>
      <p:graphicFrame>
        <p:nvGraphicFramePr>
          <p:cNvPr id="4" name="3 Marcador de contenido"/>
          <p:cNvGraphicFramePr>
            <a:graphicFrameLocks noGrp="1"/>
          </p:cNvGraphicFramePr>
          <p:nvPr>
            <p:ph idx="1"/>
          </p:nvPr>
        </p:nvGraphicFramePr>
        <p:xfrm>
          <a:off x="357158" y="1928802"/>
          <a:ext cx="8229601" cy="2912312"/>
        </p:xfrm>
        <a:graphic>
          <a:graphicData uri="http://schemas.openxmlformats.org/drawingml/2006/table">
            <a:tbl>
              <a:tblPr firstRow="1" bandRow="1">
                <a:tableStyleId>{5C22544A-7EE6-4342-B048-85BDC9FD1C3A}</a:tableStyleId>
              </a:tblPr>
              <a:tblGrid>
                <a:gridCol w="1645920"/>
                <a:gridCol w="1645920"/>
                <a:gridCol w="1751654"/>
                <a:gridCol w="1540187"/>
                <a:gridCol w="1645920"/>
              </a:tblGrid>
              <a:tr h="1062489">
                <a:tc>
                  <a:txBody>
                    <a:bodyPr/>
                    <a:lstStyle/>
                    <a:p>
                      <a:pPr algn="ctr"/>
                      <a:r>
                        <a:rPr lang="es-ES" dirty="0" smtClean="0"/>
                        <a:t>META</a:t>
                      </a:r>
                      <a:endParaRPr lang="es-ES" dirty="0"/>
                    </a:p>
                  </a:txBody>
                  <a:tcPr/>
                </a:tc>
                <a:tc>
                  <a:txBody>
                    <a:bodyPr/>
                    <a:lstStyle/>
                    <a:p>
                      <a:pPr algn="ctr"/>
                      <a:r>
                        <a:rPr lang="es-ES" dirty="0" smtClean="0"/>
                        <a:t>INDICADORES</a:t>
                      </a:r>
                      <a:endParaRPr lang="es-ES" dirty="0"/>
                    </a:p>
                  </a:txBody>
                  <a:tcPr/>
                </a:tc>
                <a:tc>
                  <a:txBody>
                    <a:bodyPr/>
                    <a:lstStyle/>
                    <a:p>
                      <a:pPr algn="ctr"/>
                      <a:r>
                        <a:rPr lang="es-ES" dirty="0" smtClean="0"/>
                        <a:t>INSTRUMENTOS</a:t>
                      </a:r>
                      <a:r>
                        <a:rPr lang="es-ES" baseline="0" dirty="0" smtClean="0"/>
                        <a:t> </a:t>
                      </a:r>
                      <a:r>
                        <a:rPr lang="es-ES" dirty="0" smtClean="0"/>
                        <a:t>DE RECOLECCIÓN</a:t>
                      </a:r>
                      <a:endParaRPr lang="es-ES" dirty="0"/>
                    </a:p>
                  </a:txBody>
                  <a:tcPr/>
                </a:tc>
                <a:tc>
                  <a:txBody>
                    <a:bodyPr/>
                    <a:lstStyle/>
                    <a:p>
                      <a:pPr algn="ctr"/>
                      <a:r>
                        <a:rPr lang="es-ES" dirty="0" smtClean="0"/>
                        <a:t>RESPONSABLE</a:t>
                      </a:r>
                      <a:endParaRPr lang="es-ES" dirty="0"/>
                    </a:p>
                  </a:txBody>
                  <a:tcPr/>
                </a:tc>
                <a:tc>
                  <a:txBody>
                    <a:bodyPr/>
                    <a:lstStyle/>
                    <a:p>
                      <a:pPr algn="ctr"/>
                      <a:r>
                        <a:rPr lang="es-ES" dirty="0" smtClean="0"/>
                        <a:t>FRECUENCIA</a:t>
                      </a:r>
                      <a:r>
                        <a:rPr lang="es-ES" baseline="0" dirty="0" smtClean="0"/>
                        <a:t> DE RECOLECCIÓN</a:t>
                      </a:r>
                      <a:endParaRPr lang="es-ES" dirty="0"/>
                    </a:p>
                  </a:txBody>
                  <a:tcPr/>
                </a:tc>
              </a:tr>
              <a:tr h="430898">
                <a:tc>
                  <a:txBody>
                    <a:bodyPr/>
                    <a:lstStyle/>
                    <a:p>
                      <a:endParaRPr lang="es-ES" dirty="0"/>
                    </a:p>
                  </a:txBody>
                  <a:tcPr/>
                </a:tc>
                <a:tc>
                  <a:txBody>
                    <a:bodyPr/>
                    <a:lstStyle/>
                    <a:p>
                      <a:endParaRPr lang="es-ES"/>
                    </a:p>
                  </a:txBody>
                  <a:tcPr/>
                </a:tc>
                <a:tc>
                  <a:txBody>
                    <a:bodyPr/>
                    <a:lstStyle/>
                    <a:p>
                      <a:endParaRPr lang="es-ES"/>
                    </a:p>
                  </a:txBody>
                  <a:tcPr/>
                </a:tc>
                <a:tc>
                  <a:txBody>
                    <a:bodyPr/>
                    <a:lstStyle/>
                    <a:p>
                      <a:endParaRPr lang="es-ES" dirty="0"/>
                    </a:p>
                  </a:txBody>
                  <a:tcPr/>
                </a:tc>
                <a:tc>
                  <a:txBody>
                    <a:bodyPr/>
                    <a:lstStyle/>
                    <a:p>
                      <a:endParaRPr lang="es-ES" dirty="0"/>
                    </a:p>
                  </a:txBody>
                  <a:tcPr/>
                </a:tc>
              </a:tr>
              <a:tr h="430898">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430898">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430898">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dirty="0"/>
                    </a:p>
                  </a:txBody>
                  <a:tcPr/>
                </a:tc>
              </a:tr>
            </a:tbl>
          </a:graphicData>
        </a:graphic>
      </p:graphicFrame>
      <p:pic>
        <p:nvPicPr>
          <p:cNvPr id="5" name="Imagen 4"/>
          <p:cNvPicPr>
            <a:picLocks noChangeAspect="1"/>
          </p:cNvPicPr>
          <p:nvPr/>
        </p:nvPicPr>
        <p:blipFill rotWithShape="1">
          <a:blip r:embed="rId2"/>
          <a:srcRect l="12920" t="8657" r="63282" b="72640"/>
          <a:stretch/>
        </p:blipFill>
        <p:spPr>
          <a:xfrm>
            <a:off x="6228184" y="5229200"/>
            <a:ext cx="2340259" cy="10340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7149" y="464232"/>
            <a:ext cx="8072494" cy="2143116"/>
          </a:xfrm>
        </p:spPr>
        <p:txBody>
          <a:bodyPr>
            <a:noAutofit/>
          </a:bodyPr>
          <a:lstStyle/>
          <a:p>
            <a:pPr algn="just"/>
            <a:r>
              <a:rPr lang="es-ES" sz="2400" dirty="0" smtClean="0">
                <a:solidFill>
                  <a:schemeClr val="tx1"/>
                </a:solidFill>
                <a:latin typeface="+mn-lt"/>
              </a:rPr>
              <a:t>Para la recolección de información en cuanto al avance </a:t>
            </a:r>
            <a:r>
              <a:rPr lang="es-ES" sz="2000" dirty="0" smtClean="0">
                <a:solidFill>
                  <a:schemeClr val="tx1"/>
                </a:solidFill>
                <a:latin typeface="+mn-lt"/>
              </a:rPr>
              <a:t>en</a:t>
            </a:r>
            <a:r>
              <a:rPr lang="es-ES" sz="2400" dirty="0" smtClean="0">
                <a:solidFill>
                  <a:schemeClr val="tx1"/>
                </a:solidFill>
                <a:latin typeface="+mn-lt"/>
              </a:rPr>
              <a:t> las metas propuestas es necesario tener en cuenta un formato como el siguiente, teniendo en cuenta las siguientes convenciones:</a:t>
            </a:r>
            <a:r>
              <a:rPr lang="es-ES" sz="1800" dirty="0" smtClean="0">
                <a:solidFill>
                  <a:schemeClr val="tx1"/>
                </a:solidFill>
              </a:rPr>
              <a:t/>
            </a:r>
            <a:br>
              <a:rPr lang="es-ES" sz="1800" dirty="0" smtClean="0">
                <a:solidFill>
                  <a:schemeClr val="tx1"/>
                </a:solidFill>
              </a:rPr>
            </a:br>
            <a:endParaRPr lang="es-ES" sz="1800" dirty="0">
              <a:solidFill>
                <a:schemeClr val="tx1"/>
              </a:solidFill>
            </a:endParaRPr>
          </a:p>
        </p:txBody>
      </p:sp>
      <p:sp>
        <p:nvSpPr>
          <p:cNvPr id="3" name="2 Marcador de contenido"/>
          <p:cNvSpPr>
            <a:spLocks noGrp="1"/>
          </p:cNvSpPr>
          <p:nvPr>
            <p:ph idx="1"/>
          </p:nvPr>
        </p:nvSpPr>
        <p:spPr>
          <a:xfrm>
            <a:off x="914400" y="2607348"/>
            <a:ext cx="7586690" cy="3911609"/>
          </a:xfrm>
        </p:spPr>
        <p:txBody>
          <a:bodyPr/>
          <a:lstStyle/>
          <a:p>
            <a:pPr>
              <a:buBlip>
                <a:blip r:embed="rId2"/>
              </a:buBlip>
            </a:pPr>
            <a:r>
              <a:rPr lang="es-ES" dirty="0" smtClean="0">
                <a:solidFill>
                  <a:schemeClr val="tx1"/>
                </a:solidFill>
              </a:rPr>
              <a:t>NI: No Iniciada</a:t>
            </a:r>
          </a:p>
          <a:p>
            <a:pPr>
              <a:buBlip>
                <a:blip r:embed="rId2"/>
              </a:buBlip>
            </a:pPr>
            <a:r>
              <a:rPr lang="es-ES" dirty="0" smtClean="0">
                <a:solidFill>
                  <a:schemeClr val="tx1"/>
                </a:solidFill>
              </a:rPr>
              <a:t>ESP: En Espera</a:t>
            </a:r>
          </a:p>
          <a:p>
            <a:pPr>
              <a:buBlip>
                <a:blip r:embed="rId2"/>
              </a:buBlip>
            </a:pPr>
            <a:r>
              <a:rPr lang="es-ES" dirty="0" smtClean="0">
                <a:solidFill>
                  <a:schemeClr val="tx1"/>
                </a:solidFill>
              </a:rPr>
              <a:t>CANC: Cancelada</a:t>
            </a:r>
          </a:p>
          <a:p>
            <a:pPr>
              <a:buBlip>
                <a:blip r:embed="rId2"/>
              </a:buBlip>
            </a:pPr>
            <a:r>
              <a:rPr lang="es-ES" dirty="0" smtClean="0">
                <a:solidFill>
                  <a:schemeClr val="tx1"/>
                </a:solidFill>
              </a:rPr>
              <a:t>FIN: Finalizada</a:t>
            </a:r>
          </a:p>
          <a:p>
            <a:pPr>
              <a:buBlip>
                <a:blip r:embed="rId2"/>
              </a:buBlip>
            </a:pPr>
            <a:r>
              <a:rPr lang="es-ES" dirty="0" smtClean="0">
                <a:solidFill>
                  <a:schemeClr val="tx1"/>
                </a:solidFill>
              </a:rPr>
              <a:t>EJ: En Ejecución</a:t>
            </a:r>
          </a:p>
          <a:p>
            <a:pPr>
              <a:buBlip>
                <a:blip r:embed="rId2"/>
              </a:buBlip>
            </a:pPr>
            <a:r>
              <a:rPr lang="es-ES" dirty="0" smtClean="0">
                <a:solidFill>
                  <a:schemeClr val="tx1"/>
                </a:solidFill>
              </a:rPr>
              <a:t>% EJ: Porcentaje de Ejecución</a:t>
            </a:r>
            <a:endParaRPr lang="es-ES" dirty="0">
              <a:solidFill>
                <a:schemeClr val="tx1"/>
              </a:solidFill>
            </a:endParaRPr>
          </a:p>
        </p:txBody>
      </p:sp>
      <p:pic>
        <p:nvPicPr>
          <p:cNvPr id="5" name="Imagen 4"/>
          <p:cNvPicPr>
            <a:picLocks noChangeAspect="1"/>
          </p:cNvPicPr>
          <p:nvPr/>
        </p:nvPicPr>
        <p:blipFill rotWithShape="1">
          <a:blip r:embed="rId3"/>
          <a:srcRect l="12920" t="8657" r="63282" b="72640"/>
          <a:stretch/>
        </p:blipFill>
        <p:spPr>
          <a:xfrm>
            <a:off x="6239384" y="5229200"/>
            <a:ext cx="2340259" cy="10340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S" b="1" dirty="0" smtClean="0">
                <a:solidFill>
                  <a:schemeClr val="accent2">
                    <a:lumMod val="60000"/>
                    <a:lumOff val="40000"/>
                  </a:schemeClr>
                </a:solidFill>
              </a:rPr>
              <a:t>¿QUÉ ES AUTOEVALUACIÓN INSTITUCIONAL?</a:t>
            </a:r>
            <a:endParaRPr lang="es-ES" b="1" dirty="0">
              <a:solidFill>
                <a:schemeClr val="accent2">
                  <a:lumMod val="60000"/>
                  <a:lumOff val="40000"/>
                </a:schemeClr>
              </a:solidFill>
            </a:endParaRPr>
          </a:p>
        </p:txBody>
      </p:sp>
      <p:sp>
        <p:nvSpPr>
          <p:cNvPr id="5" name="4 Marcador de contenido"/>
          <p:cNvSpPr>
            <a:spLocks noGrp="1"/>
          </p:cNvSpPr>
          <p:nvPr>
            <p:ph idx="1"/>
          </p:nvPr>
        </p:nvSpPr>
        <p:spPr>
          <a:xfrm>
            <a:off x="1176864" y="2492896"/>
            <a:ext cx="6798736" cy="3444997"/>
          </a:xfrm>
        </p:spPr>
        <p:txBody>
          <a:bodyPr/>
          <a:lstStyle/>
          <a:p>
            <a:pPr marL="0" indent="0" algn="just">
              <a:buNone/>
            </a:pPr>
            <a:r>
              <a:rPr lang="es-ES" dirty="0" smtClean="0">
                <a:solidFill>
                  <a:schemeClr val="accent1">
                    <a:lumMod val="75000"/>
                  </a:schemeClr>
                </a:solidFill>
              </a:rPr>
              <a:t>Autoevaluación es el momento en el cual el establecimiento educativo analiza y valora toda la información relacionada con el desarrollo de todas las actividades propias de cada una de las áreas de gestión de la institución. Este proceso permite identificar fortalezas y oportunidades de mejoramiento, a través de las cuales poner en marcha la ejecución y diseño del plan de mejoramiento.</a:t>
            </a:r>
            <a:endParaRPr lang="es-E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229600" cy="868346"/>
          </a:xfrm>
        </p:spPr>
        <p:txBody>
          <a:bodyPr>
            <a:normAutofit/>
          </a:bodyPr>
          <a:lstStyle/>
          <a:p>
            <a:pPr>
              <a:buBlip>
                <a:blip r:embed="rId2"/>
              </a:buBlip>
            </a:pPr>
            <a:r>
              <a:rPr lang="es-ES" sz="2000" dirty="0" smtClean="0">
                <a:solidFill>
                  <a:schemeClr val="bg1"/>
                </a:solidFill>
              </a:rPr>
              <a:t>Tabla de  recolección de información para el avance de metas propuestas </a:t>
            </a:r>
            <a:endParaRPr lang="es-ES" sz="2000" dirty="0">
              <a:solidFill>
                <a:schemeClr val="bg1"/>
              </a:solidFill>
            </a:endParaRPr>
          </a:p>
        </p:txBody>
      </p:sp>
      <p:graphicFrame>
        <p:nvGraphicFramePr>
          <p:cNvPr id="4" name="3 Marcador de contenido"/>
          <p:cNvGraphicFramePr>
            <a:graphicFrameLocks noGrp="1"/>
          </p:cNvGraphicFramePr>
          <p:nvPr>
            <p:ph idx="1"/>
          </p:nvPr>
        </p:nvGraphicFramePr>
        <p:xfrm>
          <a:off x="428596" y="1000108"/>
          <a:ext cx="8229611" cy="2123440"/>
        </p:xfrm>
        <a:graphic>
          <a:graphicData uri="http://schemas.openxmlformats.org/drawingml/2006/table">
            <a:tbl>
              <a:tblPr firstRow="1" bandRow="1">
                <a:tableStyleId>{5C22544A-7EE6-4342-B048-85BDC9FD1C3A}</a:tableStyleId>
              </a:tblPr>
              <a:tblGrid>
                <a:gridCol w="971528"/>
                <a:gridCol w="1357322"/>
                <a:gridCol w="642942"/>
                <a:gridCol w="928694"/>
                <a:gridCol w="440535"/>
                <a:gridCol w="440535"/>
                <a:gridCol w="440535"/>
                <a:gridCol w="440535"/>
                <a:gridCol w="440535"/>
                <a:gridCol w="440535"/>
                <a:gridCol w="1685915"/>
              </a:tblGrid>
              <a:tr h="370840">
                <a:tc gridSpan="11">
                  <a:txBody>
                    <a:bodyPr/>
                    <a:lstStyle/>
                    <a:p>
                      <a:r>
                        <a:rPr lang="es-ES" dirty="0" smtClean="0"/>
                        <a:t>FECHA DE SEGUIMIENTO</a:t>
                      </a:r>
                      <a:r>
                        <a:rPr lang="es-ES" baseline="0" dirty="0" smtClean="0"/>
                        <a:t> (D/M/A): </a:t>
                      </a:r>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a:p>
                  </a:txBody>
                  <a:tcPr/>
                </a:tc>
                <a:tc hMerge="1">
                  <a:txBody>
                    <a:bodyPr/>
                    <a:lstStyle/>
                    <a:p>
                      <a:endParaRPr lang="es-ES"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dirty="0"/>
                    </a:p>
                  </a:txBody>
                  <a:tcPr/>
                </a:tc>
              </a:tr>
              <a:tr h="370840">
                <a:tc rowSpan="2">
                  <a:txBody>
                    <a:bodyPr/>
                    <a:lstStyle/>
                    <a:p>
                      <a:r>
                        <a:rPr lang="es-ES" b="1" dirty="0" smtClean="0"/>
                        <a:t>METAS</a:t>
                      </a:r>
                      <a:endParaRPr lang="es-ES" b="1" dirty="0"/>
                    </a:p>
                  </a:txBody>
                  <a:tcPr/>
                </a:tc>
                <a:tc rowSpan="2">
                  <a:txBody>
                    <a:bodyPr/>
                    <a:lstStyle/>
                    <a:p>
                      <a:r>
                        <a:rPr lang="es-ES" b="1" dirty="0" smtClean="0"/>
                        <a:t>ACTIVIDAD</a:t>
                      </a:r>
                      <a:endParaRPr lang="es-ES" b="1" dirty="0"/>
                    </a:p>
                  </a:txBody>
                  <a:tcPr/>
                </a:tc>
                <a:tc gridSpan="2">
                  <a:txBody>
                    <a:bodyPr/>
                    <a:lstStyle/>
                    <a:p>
                      <a:r>
                        <a:rPr lang="es-ES" b="1" dirty="0" smtClean="0"/>
                        <a:t>PLAZO</a:t>
                      </a:r>
                      <a:endParaRPr lang="es-ES" b="1" dirty="0"/>
                    </a:p>
                  </a:txBody>
                  <a:tcPr/>
                </a:tc>
                <a:tc hMerge="1">
                  <a:txBody>
                    <a:bodyPr/>
                    <a:lstStyle/>
                    <a:p>
                      <a:endParaRPr lang="es-ES"/>
                    </a:p>
                  </a:txBody>
                  <a:tcPr/>
                </a:tc>
                <a:tc gridSpan="6">
                  <a:txBody>
                    <a:bodyPr/>
                    <a:lstStyle/>
                    <a:p>
                      <a:r>
                        <a:rPr lang="es-ES" b="1" dirty="0" smtClean="0"/>
                        <a:t>ESTADO EJEC.</a:t>
                      </a:r>
                      <a:endParaRPr lang="es-ES" b="1" dirty="0"/>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r>
                        <a:rPr lang="es-ES" b="1" dirty="0" smtClean="0"/>
                        <a:t>OBSERVACIÓN</a:t>
                      </a:r>
                      <a:endParaRPr lang="es-ES" b="1" dirty="0"/>
                    </a:p>
                  </a:txBody>
                  <a:tcPr/>
                </a:tc>
              </a:tr>
              <a:tr h="370840">
                <a:tc vMerge="1">
                  <a:txBody>
                    <a:bodyPr/>
                    <a:lstStyle/>
                    <a:p>
                      <a:endParaRPr lang="es-ES" dirty="0"/>
                    </a:p>
                  </a:txBody>
                  <a:tcPr/>
                </a:tc>
                <a:tc vMerge="1">
                  <a:txBody>
                    <a:bodyPr/>
                    <a:lstStyle/>
                    <a:p>
                      <a:endParaRPr lang="es-ES" dirty="0"/>
                    </a:p>
                  </a:txBody>
                  <a:tcPr/>
                </a:tc>
                <a:tc>
                  <a:txBody>
                    <a:bodyPr/>
                    <a:lstStyle/>
                    <a:p>
                      <a:r>
                        <a:rPr lang="es-ES" b="1" dirty="0" smtClean="0"/>
                        <a:t>INIC.</a:t>
                      </a:r>
                      <a:endParaRPr lang="es-ES" b="1" dirty="0"/>
                    </a:p>
                  </a:txBody>
                  <a:tcPr/>
                </a:tc>
                <a:tc>
                  <a:txBody>
                    <a:bodyPr/>
                    <a:lstStyle/>
                    <a:p>
                      <a:r>
                        <a:rPr lang="es-ES" b="1" dirty="0" smtClean="0"/>
                        <a:t>TERM.</a:t>
                      </a:r>
                      <a:endParaRPr lang="es-ES" b="1" dirty="0"/>
                    </a:p>
                  </a:txBody>
                  <a:tcPr/>
                </a:tc>
                <a:tc>
                  <a:txBody>
                    <a:bodyPr/>
                    <a:lstStyle/>
                    <a:p>
                      <a:r>
                        <a:rPr lang="es-ES" sz="800" b="1" dirty="0" smtClean="0"/>
                        <a:t>NI</a:t>
                      </a:r>
                      <a:endParaRPr lang="es-ES" sz="800" b="1" dirty="0"/>
                    </a:p>
                  </a:txBody>
                  <a:tcPr/>
                </a:tc>
                <a:tc>
                  <a:txBody>
                    <a:bodyPr/>
                    <a:lstStyle/>
                    <a:p>
                      <a:r>
                        <a:rPr lang="es-ES" sz="800" b="1" dirty="0" smtClean="0"/>
                        <a:t>ESP</a:t>
                      </a:r>
                      <a:endParaRPr lang="es-ES" sz="800" b="1" dirty="0"/>
                    </a:p>
                  </a:txBody>
                  <a:tcPr/>
                </a:tc>
                <a:tc>
                  <a:txBody>
                    <a:bodyPr/>
                    <a:lstStyle/>
                    <a:p>
                      <a:r>
                        <a:rPr lang="es-ES" sz="800" b="1" dirty="0" smtClean="0"/>
                        <a:t>CANC</a:t>
                      </a:r>
                      <a:endParaRPr lang="es-ES" sz="800" b="1" dirty="0"/>
                    </a:p>
                  </a:txBody>
                  <a:tcPr/>
                </a:tc>
                <a:tc>
                  <a:txBody>
                    <a:bodyPr/>
                    <a:lstStyle/>
                    <a:p>
                      <a:r>
                        <a:rPr lang="es-ES" sz="800" b="1" dirty="0" smtClean="0"/>
                        <a:t>FIN</a:t>
                      </a:r>
                      <a:endParaRPr lang="es-ES" sz="800" b="1" dirty="0"/>
                    </a:p>
                  </a:txBody>
                  <a:tcPr/>
                </a:tc>
                <a:tc>
                  <a:txBody>
                    <a:bodyPr/>
                    <a:lstStyle/>
                    <a:p>
                      <a:r>
                        <a:rPr lang="es-ES" sz="800" b="1" dirty="0" smtClean="0"/>
                        <a:t>EJ</a:t>
                      </a:r>
                      <a:endParaRPr lang="es-ES" sz="800" b="1" dirty="0"/>
                    </a:p>
                  </a:txBody>
                  <a:tcPr/>
                </a:tc>
                <a:tc>
                  <a:txBody>
                    <a:bodyPr/>
                    <a:lstStyle/>
                    <a:p>
                      <a:r>
                        <a:rPr lang="es-ES" sz="800" b="1" dirty="0" smtClean="0"/>
                        <a:t>%EJ</a:t>
                      </a:r>
                      <a:endParaRPr lang="es-ES" sz="800" b="1" dirty="0"/>
                    </a:p>
                  </a:txBody>
                  <a:tcPr/>
                </a:tc>
                <a:tc vMerge="1">
                  <a:txBody>
                    <a:bodyPr/>
                    <a:lstStyle/>
                    <a:p>
                      <a:endParaRPr lang="es-ES" dirty="0"/>
                    </a:p>
                  </a:txBody>
                  <a:tcPr/>
                </a:tc>
              </a:tr>
              <a:tr h="370840">
                <a:tc>
                  <a:txBody>
                    <a:bodyPr/>
                    <a:lstStyle/>
                    <a:p>
                      <a:endParaRPr lang="es-ES"/>
                    </a:p>
                  </a:txBody>
                  <a:tcPr/>
                </a:tc>
                <a:tc>
                  <a:txBody>
                    <a:bodyPr/>
                    <a:lstStyle/>
                    <a:p>
                      <a:endParaRPr lang="es-ES"/>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r h="370840">
                <a:tc>
                  <a:txBody>
                    <a:bodyPr/>
                    <a:lstStyle/>
                    <a:p>
                      <a:endParaRPr lang="es-ES"/>
                    </a:p>
                  </a:txBody>
                  <a:tcPr/>
                </a:tc>
                <a:tc>
                  <a:txBody>
                    <a:bodyPr/>
                    <a:lstStyle/>
                    <a:p>
                      <a:endParaRPr lang="es-ES"/>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r>
            </a:tbl>
          </a:graphicData>
        </a:graphic>
      </p:graphicFrame>
      <p:sp>
        <p:nvSpPr>
          <p:cNvPr id="5" name="4 CuadroTexto"/>
          <p:cNvSpPr txBox="1"/>
          <p:nvPr/>
        </p:nvSpPr>
        <p:spPr>
          <a:xfrm>
            <a:off x="827584" y="3000372"/>
            <a:ext cx="7560840" cy="1323439"/>
          </a:xfrm>
          <a:prstGeom prst="rect">
            <a:avLst/>
          </a:prstGeom>
          <a:noFill/>
        </p:spPr>
        <p:txBody>
          <a:bodyPr wrap="square" rtlCol="0">
            <a:spAutoFit/>
          </a:bodyPr>
          <a:lstStyle/>
          <a:p>
            <a:pPr algn="just">
              <a:buBlip>
                <a:blip r:embed="rId2"/>
              </a:buBlip>
            </a:pPr>
            <a:r>
              <a:rPr lang="es-ES" sz="2000" dirty="0" smtClean="0">
                <a:latin typeface="+mj-lt"/>
              </a:rPr>
              <a:t>Tabla recomendada para el proceso de registros de avances anuales  del plan de mejoramiento, donde cabe resaltar que la columna de línea de base pregunta por el estado que se tenia de cada meta antes de iniciar la ejecución del plan.</a:t>
            </a:r>
            <a:endParaRPr lang="es-ES" sz="2000" dirty="0">
              <a:latin typeface="+mj-lt"/>
            </a:endParaRPr>
          </a:p>
        </p:txBody>
      </p:sp>
      <p:graphicFrame>
        <p:nvGraphicFramePr>
          <p:cNvPr id="6" name="5 Tabla"/>
          <p:cNvGraphicFramePr>
            <a:graphicFrameLocks noGrp="1"/>
          </p:cNvGraphicFramePr>
          <p:nvPr/>
        </p:nvGraphicFramePr>
        <p:xfrm>
          <a:off x="428596" y="4643446"/>
          <a:ext cx="8286810" cy="2026920"/>
        </p:xfrm>
        <a:graphic>
          <a:graphicData uri="http://schemas.openxmlformats.org/drawingml/2006/table">
            <a:tbl>
              <a:tblPr firstRow="1" bandRow="1">
                <a:tableStyleId>{5C22544A-7EE6-4342-B048-85BDC9FD1C3A}</a:tableStyleId>
              </a:tblPr>
              <a:tblGrid>
                <a:gridCol w="828681"/>
                <a:gridCol w="828681"/>
                <a:gridCol w="828681"/>
                <a:gridCol w="828681"/>
                <a:gridCol w="828681"/>
                <a:gridCol w="828681"/>
                <a:gridCol w="828681"/>
                <a:gridCol w="828681"/>
                <a:gridCol w="828681"/>
                <a:gridCol w="828681"/>
              </a:tblGrid>
              <a:tr h="370840">
                <a:tc rowSpan="2">
                  <a:txBody>
                    <a:bodyPr/>
                    <a:lstStyle/>
                    <a:p>
                      <a:pPr algn="ctr"/>
                      <a:r>
                        <a:rPr lang="es-ES" b="1" dirty="0" smtClean="0"/>
                        <a:t>OBJET.</a:t>
                      </a:r>
                      <a:endParaRPr lang="es-ES" b="1" dirty="0"/>
                    </a:p>
                  </a:txBody>
                  <a:tcPr/>
                </a:tc>
                <a:tc rowSpan="2">
                  <a:txBody>
                    <a:bodyPr/>
                    <a:lstStyle/>
                    <a:p>
                      <a:pPr algn="ctr"/>
                      <a:r>
                        <a:rPr lang="es-ES" b="1" dirty="0" smtClean="0"/>
                        <a:t>META</a:t>
                      </a:r>
                      <a:endParaRPr lang="es-ES" b="1" dirty="0"/>
                    </a:p>
                  </a:txBody>
                  <a:tcPr/>
                </a:tc>
                <a:tc rowSpan="2">
                  <a:txBody>
                    <a:bodyPr/>
                    <a:lstStyle/>
                    <a:p>
                      <a:pPr algn="ctr"/>
                      <a:r>
                        <a:rPr lang="es-ES" b="1" dirty="0" smtClean="0"/>
                        <a:t>INDIC.</a:t>
                      </a:r>
                      <a:endParaRPr lang="es-ES" b="1" dirty="0"/>
                    </a:p>
                  </a:txBody>
                  <a:tcPr/>
                </a:tc>
                <a:tc rowSpan="2">
                  <a:txBody>
                    <a:bodyPr/>
                    <a:lstStyle/>
                    <a:p>
                      <a:pPr algn="ctr"/>
                      <a:r>
                        <a:rPr lang="es-ES" b="1" dirty="0" smtClean="0"/>
                        <a:t>LINEA BASE</a:t>
                      </a:r>
                      <a:endParaRPr lang="es-ES" b="1" dirty="0"/>
                    </a:p>
                  </a:txBody>
                  <a:tcPr/>
                </a:tc>
                <a:tc gridSpan="2">
                  <a:txBody>
                    <a:bodyPr/>
                    <a:lstStyle/>
                    <a:p>
                      <a:pPr algn="ctr"/>
                      <a:r>
                        <a:rPr lang="es-ES" b="1" dirty="0" smtClean="0"/>
                        <a:t>AÑO</a:t>
                      </a:r>
                      <a:r>
                        <a:rPr lang="es-ES" b="1" baseline="0" dirty="0" smtClean="0"/>
                        <a:t> 1</a:t>
                      </a:r>
                      <a:endParaRPr lang="es-ES" b="1" dirty="0"/>
                    </a:p>
                  </a:txBody>
                  <a:tcPr/>
                </a:tc>
                <a:tc hMerge="1">
                  <a:txBody>
                    <a:bodyPr/>
                    <a:lstStyle/>
                    <a:p>
                      <a:endParaRPr lang="es-ES" dirty="0"/>
                    </a:p>
                  </a:txBody>
                  <a:tcPr/>
                </a:tc>
                <a:tc gridSpan="2">
                  <a:txBody>
                    <a:bodyPr/>
                    <a:lstStyle/>
                    <a:p>
                      <a:pPr algn="ctr"/>
                      <a:r>
                        <a:rPr lang="es-ES" b="1" dirty="0" smtClean="0"/>
                        <a:t>AÑO 2</a:t>
                      </a:r>
                      <a:endParaRPr lang="es-ES" b="1" dirty="0"/>
                    </a:p>
                  </a:txBody>
                  <a:tcPr/>
                </a:tc>
                <a:tc hMerge="1">
                  <a:txBody>
                    <a:bodyPr/>
                    <a:lstStyle/>
                    <a:p>
                      <a:endParaRPr lang="es-ES" dirty="0"/>
                    </a:p>
                  </a:txBody>
                  <a:tcPr/>
                </a:tc>
                <a:tc gridSpan="2">
                  <a:txBody>
                    <a:bodyPr/>
                    <a:lstStyle/>
                    <a:p>
                      <a:pPr algn="ctr"/>
                      <a:r>
                        <a:rPr lang="es-ES" b="1" dirty="0" smtClean="0"/>
                        <a:t>AÑO 3</a:t>
                      </a:r>
                      <a:endParaRPr lang="es-ES" b="1" dirty="0"/>
                    </a:p>
                  </a:txBody>
                  <a:tcPr/>
                </a:tc>
                <a:tc hMerge="1">
                  <a:txBody>
                    <a:bodyPr/>
                    <a:lstStyle/>
                    <a:p>
                      <a:endParaRPr lang="es-ES" dirty="0"/>
                    </a:p>
                  </a:txBody>
                  <a:tcPr/>
                </a:tc>
              </a:tr>
              <a:tr h="370840">
                <a:tc vMerge="1">
                  <a:txBody>
                    <a:bodyPr/>
                    <a:lstStyle/>
                    <a:p>
                      <a:endParaRPr lang="es-ES" dirty="0"/>
                    </a:p>
                  </a:txBody>
                  <a:tcPr/>
                </a:tc>
                <a:tc vMerge="1">
                  <a:txBody>
                    <a:bodyPr/>
                    <a:lstStyle/>
                    <a:p>
                      <a:endParaRPr lang="es-ES" dirty="0"/>
                    </a:p>
                  </a:txBody>
                  <a:tcPr/>
                </a:tc>
                <a:tc vMerge="1">
                  <a:txBody>
                    <a:bodyPr/>
                    <a:lstStyle/>
                    <a:p>
                      <a:endParaRPr lang="es-ES" dirty="0"/>
                    </a:p>
                  </a:txBody>
                  <a:tcPr/>
                </a:tc>
                <a:tc vMerge="1">
                  <a:txBody>
                    <a:bodyPr/>
                    <a:lstStyle/>
                    <a:p>
                      <a:endParaRPr lang="es-ES" dirty="0"/>
                    </a:p>
                  </a:txBody>
                  <a:tcPr/>
                </a:tc>
                <a:tc>
                  <a:txBody>
                    <a:bodyPr/>
                    <a:lstStyle/>
                    <a:p>
                      <a:pPr algn="ctr"/>
                      <a:r>
                        <a:rPr lang="es-ES" sz="1000" b="1" dirty="0" smtClean="0"/>
                        <a:t>META</a:t>
                      </a:r>
                      <a:endParaRPr lang="es-ES" sz="1000" b="1" dirty="0"/>
                    </a:p>
                  </a:txBody>
                  <a:tcPr/>
                </a:tc>
                <a:tc>
                  <a:txBody>
                    <a:bodyPr/>
                    <a:lstStyle/>
                    <a:p>
                      <a:pPr algn="ctr"/>
                      <a:r>
                        <a:rPr lang="es-ES" sz="1000" b="1" dirty="0" smtClean="0"/>
                        <a:t>RESULTADO</a:t>
                      </a:r>
                      <a:endParaRPr lang="es-ES" sz="1000" b="1" dirty="0"/>
                    </a:p>
                  </a:txBody>
                  <a:tcPr/>
                </a:tc>
                <a:tc>
                  <a:txBody>
                    <a:bodyPr/>
                    <a:lstStyle/>
                    <a:p>
                      <a:pPr algn="ctr"/>
                      <a:r>
                        <a:rPr lang="es-ES" sz="1000" b="1" dirty="0" smtClean="0"/>
                        <a:t>META</a:t>
                      </a:r>
                      <a:endParaRPr lang="es-ES" sz="1000" b="1" dirty="0"/>
                    </a:p>
                  </a:txBody>
                  <a:tcPr/>
                </a:tc>
                <a:tc>
                  <a:txBody>
                    <a:bodyPr/>
                    <a:lstStyle/>
                    <a:p>
                      <a:pPr algn="ctr"/>
                      <a:r>
                        <a:rPr lang="es-ES" sz="1000" b="1" dirty="0" smtClean="0"/>
                        <a:t>RESULTADO</a:t>
                      </a:r>
                      <a:endParaRPr lang="es-ES" sz="1000" b="1" dirty="0"/>
                    </a:p>
                  </a:txBody>
                  <a:tcPr/>
                </a:tc>
                <a:tc>
                  <a:txBody>
                    <a:bodyPr/>
                    <a:lstStyle/>
                    <a:p>
                      <a:pPr algn="ctr"/>
                      <a:r>
                        <a:rPr lang="es-ES" sz="1000" b="1" dirty="0" smtClean="0"/>
                        <a:t>META</a:t>
                      </a:r>
                      <a:endParaRPr lang="es-ES" sz="1000" b="1" dirty="0"/>
                    </a:p>
                  </a:txBody>
                  <a:tcPr/>
                </a:tc>
                <a:tc>
                  <a:txBody>
                    <a:bodyPr/>
                    <a:lstStyle/>
                    <a:p>
                      <a:pPr algn="ctr"/>
                      <a:r>
                        <a:rPr lang="es-ES" sz="1000" b="1" dirty="0" smtClean="0"/>
                        <a:t>RESULTADO</a:t>
                      </a:r>
                      <a:endParaRPr lang="es-ES" sz="1000" b="1" dirty="0"/>
                    </a:p>
                  </a:txBody>
                  <a:tcPr/>
                </a:tc>
              </a:tr>
              <a:tr h="370840">
                <a:tc>
                  <a:txBody>
                    <a:bodyPr/>
                    <a:lstStyle/>
                    <a:p>
                      <a:endParaRPr lang="es-ES"/>
                    </a:p>
                  </a:txBody>
                  <a:tcPr/>
                </a:tc>
                <a:tc>
                  <a:txBody>
                    <a:bodyPr/>
                    <a:lstStyle/>
                    <a:p>
                      <a:endParaRPr lang="es-ES"/>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c>
                  <a:txBody>
                    <a:bodyPr/>
                    <a:lstStyle/>
                    <a:p>
                      <a:endParaRPr lang="es-ES"/>
                    </a:p>
                  </a:txBody>
                  <a:tcPr/>
                </a:tc>
                <a:tc>
                  <a:txBody>
                    <a:bodyPr/>
                    <a:lstStyle/>
                    <a:p>
                      <a:endParaRPr lang="es-ES"/>
                    </a:p>
                  </a:txBody>
                  <a:tcPr/>
                </a:tc>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r>
              <a:tr h="370840">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87624" y="764704"/>
            <a:ext cx="6624736" cy="5136045"/>
          </a:xfrm>
        </p:spPr>
        <p:txBody>
          <a:bodyPr>
            <a:normAutofit/>
          </a:bodyPr>
          <a:lstStyle/>
          <a:p>
            <a:pPr marL="0" indent="0" algn="just">
              <a:buNone/>
            </a:pPr>
            <a:r>
              <a:rPr lang="es-ES" b="1" dirty="0" smtClean="0">
                <a:solidFill>
                  <a:schemeClr val="tx1"/>
                </a:solidFill>
              </a:rPr>
              <a:t>Finalmente y como recomendación especial tenemos que cada una de las tres etapas del plan de mejoramiento deben realizarse en compañía de la comunidad educativa, ya que es para ella que va dirigido principalmente el plan, por lo tanto cada uno de estos procesos deben colocarse en lugar visible, donde </a:t>
            </a:r>
          </a:p>
          <a:p>
            <a:pPr marL="0" indent="0" algn="just">
              <a:buNone/>
            </a:pPr>
            <a:r>
              <a:rPr lang="es-ES" b="1" dirty="0" smtClean="0">
                <a:solidFill>
                  <a:schemeClr val="tx1"/>
                </a:solidFill>
              </a:rPr>
              <a:t>los integrantes de dicha comunidad</a:t>
            </a:r>
          </a:p>
          <a:p>
            <a:pPr marL="0" indent="0" algn="just">
              <a:buNone/>
            </a:pPr>
            <a:r>
              <a:rPr lang="es-ES" b="1" dirty="0" smtClean="0">
                <a:solidFill>
                  <a:schemeClr val="tx1"/>
                </a:solidFill>
              </a:rPr>
              <a:t>educativa puedan hacer sus </a:t>
            </a:r>
          </a:p>
          <a:p>
            <a:pPr marL="0" indent="0" algn="just">
              <a:buNone/>
            </a:pPr>
            <a:r>
              <a:rPr lang="es-ES" b="1" dirty="0" smtClean="0">
                <a:solidFill>
                  <a:schemeClr val="tx1"/>
                </a:solidFill>
              </a:rPr>
              <a:t>observaciones y enriquecer </a:t>
            </a:r>
          </a:p>
          <a:p>
            <a:pPr marL="0" indent="0" algn="just">
              <a:buNone/>
            </a:pPr>
            <a:r>
              <a:rPr lang="es-ES" b="1" dirty="0" smtClean="0">
                <a:solidFill>
                  <a:schemeClr val="tx1"/>
                </a:solidFill>
              </a:rPr>
              <a:t>el proceso a través de sus sugerencias.</a:t>
            </a:r>
            <a:endParaRPr lang="es-ES" b="1" dirty="0">
              <a:solidFill>
                <a:schemeClr val="tx1"/>
              </a:solidFill>
            </a:endParaRPr>
          </a:p>
        </p:txBody>
      </p:sp>
      <p:pic>
        <p:nvPicPr>
          <p:cNvPr id="4" name="Imagen 3"/>
          <p:cNvPicPr>
            <a:picLocks noChangeAspect="1"/>
          </p:cNvPicPr>
          <p:nvPr/>
        </p:nvPicPr>
        <p:blipFill rotWithShape="1">
          <a:blip r:embed="rId2"/>
          <a:srcRect l="12920" t="8657" r="63282" b="72640"/>
          <a:stretch/>
        </p:blipFill>
        <p:spPr>
          <a:xfrm>
            <a:off x="6300192" y="5229200"/>
            <a:ext cx="2340259" cy="10340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1433" y="764704"/>
            <a:ext cx="8229600" cy="1143000"/>
          </a:xfrm>
        </p:spPr>
        <p:txBody>
          <a:bodyPr>
            <a:normAutofit fontScale="90000"/>
          </a:bodyPr>
          <a:lstStyle/>
          <a:p>
            <a:r>
              <a:rPr lang="es-ES" dirty="0" smtClean="0">
                <a:solidFill>
                  <a:schemeClr val="accent2">
                    <a:lumMod val="60000"/>
                    <a:lumOff val="40000"/>
                  </a:schemeClr>
                </a:solidFill>
              </a:rPr>
              <a:t>¿QUÉ ES UN PLAN DE MEJORAMIENTO INSTITUCIONAL?</a:t>
            </a:r>
            <a:endParaRPr lang="es-ES" dirty="0">
              <a:solidFill>
                <a:schemeClr val="accent2">
                  <a:lumMod val="60000"/>
                  <a:lumOff val="40000"/>
                </a:schemeClr>
              </a:solidFill>
            </a:endParaRPr>
          </a:p>
        </p:txBody>
      </p:sp>
      <p:sp>
        <p:nvSpPr>
          <p:cNvPr id="3" name="2 Marcador de contenido"/>
          <p:cNvSpPr>
            <a:spLocks noGrp="1"/>
          </p:cNvSpPr>
          <p:nvPr>
            <p:ph idx="1"/>
          </p:nvPr>
        </p:nvSpPr>
        <p:spPr/>
        <p:txBody>
          <a:bodyPr>
            <a:normAutofit/>
          </a:bodyPr>
          <a:lstStyle/>
          <a:p>
            <a:pPr marL="0" indent="0" algn="just">
              <a:buNone/>
            </a:pPr>
            <a:r>
              <a:rPr lang="es-ES" dirty="0" smtClean="0">
                <a:solidFill>
                  <a:schemeClr val="tx1"/>
                </a:solidFill>
              </a:rPr>
              <a:t>Un plan de mejoramiento institucional es el medio a través del cual se valoran cada una de las áreas de gestión de los centros educativos (directiva, académica, administrativa y financiera y de la comunidad) con el fin de diseñar una serie de actividades que conlleven al mejoramiento, evaluación y seguimiento continuo de cada una de las funciones desempeñadas en el proceso educativo.</a:t>
            </a:r>
            <a:endParaRPr lang="es-E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80" y="620688"/>
            <a:ext cx="8229600" cy="1582726"/>
          </a:xfrm>
        </p:spPr>
        <p:txBody>
          <a:bodyPr>
            <a:normAutofit/>
          </a:bodyPr>
          <a:lstStyle/>
          <a:p>
            <a:r>
              <a:rPr lang="es-ES" sz="3200" dirty="0" smtClean="0">
                <a:solidFill>
                  <a:schemeClr val="accent2">
                    <a:lumMod val="60000"/>
                    <a:lumOff val="40000"/>
                  </a:schemeClr>
                </a:solidFill>
              </a:rPr>
              <a:t>¿CUÁLES SON LOS PASOS PARA LA ELABORACIÓN DEL PLAN DE MEJORAMIENTO INSTITUCIONAL?</a:t>
            </a:r>
            <a:endParaRPr lang="es-ES" sz="3200" dirty="0">
              <a:solidFill>
                <a:schemeClr val="accent2">
                  <a:lumMod val="60000"/>
                  <a:lumOff val="40000"/>
                </a:schemeClr>
              </a:solidFill>
            </a:endParaRPr>
          </a:p>
        </p:txBody>
      </p:sp>
      <p:sp>
        <p:nvSpPr>
          <p:cNvPr id="3" name="2 Marcador de contenido"/>
          <p:cNvSpPr>
            <a:spLocks noGrp="1"/>
          </p:cNvSpPr>
          <p:nvPr>
            <p:ph idx="1"/>
          </p:nvPr>
        </p:nvSpPr>
        <p:spPr>
          <a:xfrm>
            <a:off x="755576" y="2446159"/>
            <a:ext cx="7687736" cy="3071074"/>
          </a:xfrm>
        </p:spPr>
        <p:txBody>
          <a:bodyPr/>
          <a:lstStyle/>
          <a:p>
            <a:pPr algn="ctr">
              <a:buNone/>
            </a:pPr>
            <a:r>
              <a:rPr lang="es-ES" dirty="0" smtClean="0">
                <a:solidFill>
                  <a:schemeClr val="tx1"/>
                </a:solidFill>
              </a:rPr>
              <a:t>El plan de mejoramiento institucional se compone de tres pasos:</a:t>
            </a:r>
          </a:p>
          <a:p>
            <a:pPr algn="just">
              <a:buBlip>
                <a:blip r:embed="rId2"/>
              </a:buBlip>
            </a:pPr>
            <a:r>
              <a:rPr lang="es-ES" dirty="0" smtClean="0">
                <a:solidFill>
                  <a:schemeClr val="tx1"/>
                </a:solidFill>
              </a:rPr>
              <a:t>Autoevaluación institucional</a:t>
            </a:r>
          </a:p>
          <a:p>
            <a:pPr>
              <a:buBlip>
                <a:blip r:embed="rId2"/>
              </a:buBlip>
            </a:pPr>
            <a:r>
              <a:rPr lang="es-ES" dirty="0" smtClean="0">
                <a:solidFill>
                  <a:schemeClr val="tx1"/>
                </a:solidFill>
              </a:rPr>
              <a:t>Diseño y elaboración del plan de mejoramiento</a:t>
            </a:r>
          </a:p>
          <a:p>
            <a:pPr>
              <a:buBlip>
                <a:blip r:embed="rId2"/>
              </a:buBlip>
            </a:pPr>
            <a:r>
              <a:rPr lang="es-ES" dirty="0" smtClean="0">
                <a:solidFill>
                  <a:schemeClr val="tx1"/>
                </a:solidFill>
              </a:rPr>
              <a:t>Seguimiento y evaluación del plan de mejoramiento institucional</a:t>
            </a:r>
            <a:endParaRPr lang="es-ES" dirty="0">
              <a:solidFill>
                <a:schemeClr val="tx1"/>
              </a:solidFill>
            </a:endParaRPr>
          </a:p>
        </p:txBody>
      </p:sp>
      <p:pic>
        <p:nvPicPr>
          <p:cNvPr id="15363" name="Picture 3" descr="D:\Html-Clipart\animado\AG00006_.GIF"/>
          <p:cNvPicPr>
            <a:picLocks noChangeAspect="1" noChangeArrowheads="1" noCrop="1"/>
          </p:cNvPicPr>
          <p:nvPr/>
        </p:nvPicPr>
        <p:blipFill>
          <a:blip r:embed="rId3"/>
          <a:srcRect/>
          <a:stretch>
            <a:fillRect/>
          </a:stretch>
        </p:blipFill>
        <p:spPr bwMode="auto">
          <a:xfrm>
            <a:off x="6876256" y="4509120"/>
            <a:ext cx="1440160" cy="148661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solidFill>
                  <a:schemeClr val="accent2">
                    <a:lumMod val="60000"/>
                    <a:lumOff val="40000"/>
                  </a:schemeClr>
                </a:solidFill>
              </a:rPr>
              <a:t>1. LA AUTOEVALUACIÓN INSTITUCIONAL</a:t>
            </a:r>
            <a:endParaRPr lang="es-ES" dirty="0">
              <a:solidFill>
                <a:schemeClr val="accent2">
                  <a:lumMod val="60000"/>
                  <a:lumOff val="40000"/>
                </a:schemeClr>
              </a:solidFill>
            </a:endParaRPr>
          </a:p>
        </p:txBody>
      </p:sp>
      <p:sp>
        <p:nvSpPr>
          <p:cNvPr id="3" name="2 Marcador de contenido"/>
          <p:cNvSpPr>
            <a:spLocks noGrp="1"/>
          </p:cNvSpPr>
          <p:nvPr>
            <p:ph idx="1"/>
          </p:nvPr>
        </p:nvSpPr>
        <p:spPr/>
        <p:txBody>
          <a:bodyPr/>
          <a:lstStyle/>
          <a:p>
            <a:pPr algn="ctr">
              <a:buNone/>
            </a:pPr>
            <a:r>
              <a:rPr lang="es-ES" u="sng" dirty="0" smtClean="0">
                <a:solidFill>
                  <a:schemeClr val="tx1"/>
                </a:solidFill>
              </a:rPr>
              <a:t>Requiere de la valoración de:</a:t>
            </a:r>
          </a:p>
          <a:p>
            <a:pPr>
              <a:buNone/>
            </a:pPr>
            <a:endParaRPr lang="es-ES" u="sng" dirty="0" smtClean="0">
              <a:solidFill>
                <a:schemeClr val="tx1"/>
              </a:solidFill>
            </a:endParaRPr>
          </a:p>
          <a:p>
            <a:pPr>
              <a:buBlip>
                <a:blip r:embed="rId2"/>
              </a:buBlip>
            </a:pPr>
            <a:r>
              <a:rPr lang="es-ES" dirty="0" smtClean="0">
                <a:solidFill>
                  <a:schemeClr val="tx1"/>
                </a:solidFill>
              </a:rPr>
              <a:t>Revisión de la identidad institucional</a:t>
            </a:r>
          </a:p>
          <a:p>
            <a:pPr>
              <a:buBlip>
                <a:blip r:embed="rId2"/>
              </a:buBlip>
            </a:pPr>
            <a:r>
              <a:rPr lang="es-ES" dirty="0" smtClean="0">
                <a:solidFill>
                  <a:schemeClr val="tx1"/>
                </a:solidFill>
              </a:rPr>
              <a:t>Evaluación de cada una de las áreas de gestión</a:t>
            </a:r>
          </a:p>
          <a:p>
            <a:pPr>
              <a:buBlip>
                <a:blip r:embed="rId2"/>
              </a:buBlip>
            </a:pPr>
            <a:r>
              <a:rPr lang="es-ES" dirty="0" smtClean="0">
                <a:solidFill>
                  <a:schemeClr val="tx1"/>
                </a:solidFill>
              </a:rPr>
              <a:t>Elaboración del perfil institucional</a:t>
            </a:r>
          </a:p>
          <a:p>
            <a:pPr>
              <a:buBlip>
                <a:blip r:embed="rId2"/>
              </a:buBlip>
            </a:pPr>
            <a:r>
              <a:rPr lang="es-ES" dirty="0" smtClean="0">
                <a:solidFill>
                  <a:schemeClr val="tx1"/>
                </a:solidFill>
              </a:rPr>
              <a:t>Establecimiento de las fortalezas y oportunidades de mejoramiento</a:t>
            </a:r>
            <a:endParaRPr lang="es-ES" dirty="0">
              <a:solidFill>
                <a:schemeClr val="tx1"/>
              </a:solidFill>
            </a:endParaRPr>
          </a:p>
        </p:txBody>
      </p:sp>
      <p:pic>
        <p:nvPicPr>
          <p:cNvPr id="16386" name="Picture 2" descr="D:\Html-Clipart\animado\AG00007_.GIF"/>
          <p:cNvPicPr>
            <a:picLocks noChangeAspect="1" noChangeArrowheads="1" noCrop="1"/>
          </p:cNvPicPr>
          <p:nvPr/>
        </p:nvPicPr>
        <p:blipFill>
          <a:blip r:embed="rId3"/>
          <a:srcRect/>
          <a:stretch>
            <a:fillRect/>
          </a:stretch>
        </p:blipFill>
        <p:spPr bwMode="auto">
          <a:xfrm>
            <a:off x="7092280" y="2520741"/>
            <a:ext cx="1331898" cy="1519724"/>
          </a:xfrm>
          <a:prstGeom prst="rect">
            <a:avLst/>
          </a:prstGeom>
          <a:noFill/>
        </p:spPr>
      </p:pic>
      <p:pic>
        <p:nvPicPr>
          <p:cNvPr id="16387" name="Picture 3" descr="D:\Html-Clipart\animado\AG00040_.GIF"/>
          <p:cNvPicPr>
            <a:picLocks noChangeAspect="1" noChangeArrowheads="1" noCrop="1"/>
          </p:cNvPicPr>
          <p:nvPr/>
        </p:nvPicPr>
        <p:blipFill>
          <a:blip r:embed="rId4"/>
          <a:srcRect/>
          <a:stretch>
            <a:fillRect/>
          </a:stretch>
        </p:blipFill>
        <p:spPr bwMode="auto">
          <a:xfrm>
            <a:off x="179512" y="1137585"/>
            <a:ext cx="1857356" cy="13525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4029" y="692696"/>
            <a:ext cx="6798734" cy="1433543"/>
          </a:xfrm>
        </p:spPr>
        <p:txBody>
          <a:bodyPr>
            <a:noAutofit/>
          </a:bodyPr>
          <a:lstStyle/>
          <a:p>
            <a:r>
              <a:rPr lang="es-ES" sz="3200" dirty="0" smtClean="0">
                <a:solidFill>
                  <a:schemeClr val="accent2">
                    <a:lumMod val="60000"/>
                    <a:lumOff val="40000"/>
                  </a:schemeClr>
                </a:solidFill>
              </a:rPr>
              <a:t>HERRAMIENTAS PARA LA AUTOEVALUACIÓN INSTITUCIONAL</a:t>
            </a:r>
            <a:endParaRPr lang="es-ES" sz="3200" dirty="0">
              <a:solidFill>
                <a:schemeClr val="accent2">
                  <a:lumMod val="60000"/>
                  <a:lumOff val="40000"/>
                </a:schemeClr>
              </a:solidFill>
            </a:endParaRPr>
          </a:p>
        </p:txBody>
      </p:sp>
      <p:sp>
        <p:nvSpPr>
          <p:cNvPr id="3" name="2 Marcador de contenido"/>
          <p:cNvSpPr>
            <a:spLocks noGrp="1"/>
          </p:cNvSpPr>
          <p:nvPr>
            <p:ph idx="1"/>
          </p:nvPr>
        </p:nvSpPr>
        <p:spPr>
          <a:xfrm>
            <a:off x="1144029" y="2348880"/>
            <a:ext cx="7244395" cy="4106455"/>
          </a:xfrm>
        </p:spPr>
        <p:txBody>
          <a:bodyPr>
            <a:normAutofit fontScale="92500" lnSpcReduction="10000"/>
          </a:bodyPr>
          <a:lstStyle/>
          <a:p>
            <a:pPr>
              <a:buNone/>
            </a:pPr>
            <a:r>
              <a:rPr lang="es-ES" dirty="0" smtClean="0">
                <a:solidFill>
                  <a:schemeClr val="tx1"/>
                </a:solidFill>
              </a:rPr>
              <a:t>Para el desarrollo de la autoevaluación institucional se tendrán en cuenta:</a:t>
            </a:r>
          </a:p>
          <a:p>
            <a:pPr>
              <a:buBlip>
                <a:blip r:embed="rId2"/>
              </a:buBlip>
            </a:pPr>
            <a:r>
              <a:rPr lang="es-ES" dirty="0" smtClean="0">
                <a:solidFill>
                  <a:schemeClr val="tx1"/>
                </a:solidFill>
              </a:rPr>
              <a:t>Revisión de pertinencia del PEI</a:t>
            </a:r>
          </a:p>
          <a:p>
            <a:pPr>
              <a:buBlip>
                <a:blip r:embed="rId2"/>
              </a:buBlip>
            </a:pPr>
            <a:r>
              <a:rPr lang="es-ES" dirty="0" smtClean="0">
                <a:solidFill>
                  <a:schemeClr val="tx1"/>
                </a:solidFill>
              </a:rPr>
              <a:t>Encuestas y entrevistas a los miembros de la comunidad educativa</a:t>
            </a:r>
          </a:p>
          <a:p>
            <a:pPr>
              <a:buBlip>
                <a:blip r:embed="rId2"/>
              </a:buBlip>
            </a:pPr>
            <a:r>
              <a:rPr lang="es-ES" dirty="0" smtClean="0">
                <a:solidFill>
                  <a:schemeClr val="tx1"/>
                </a:solidFill>
              </a:rPr>
              <a:t>Reuniones con docentes, alumnos, egresados y otros miembros de la comunidad.</a:t>
            </a:r>
          </a:p>
          <a:p>
            <a:pPr>
              <a:buBlip>
                <a:blip r:embed="rId2"/>
              </a:buBlip>
            </a:pPr>
            <a:r>
              <a:rPr lang="es-ES" dirty="0" smtClean="0">
                <a:solidFill>
                  <a:schemeClr val="tx1"/>
                </a:solidFill>
              </a:rPr>
              <a:t>Sistematización de resultados.</a:t>
            </a:r>
          </a:p>
          <a:p>
            <a:pPr>
              <a:buBlip>
                <a:blip r:embed="rId2"/>
              </a:buBlip>
            </a:pPr>
            <a:r>
              <a:rPr lang="es-ES" dirty="0" smtClean="0">
                <a:solidFill>
                  <a:schemeClr val="tx1"/>
                </a:solidFill>
              </a:rPr>
              <a:t>Divulgación de resultados del proceso y acuerdos a la comunidad educativa.</a:t>
            </a:r>
            <a:endParaRPr lang="es-E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340768"/>
            <a:ext cx="7640731" cy="5268931"/>
          </a:xfrm>
        </p:spPr>
        <p:txBody>
          <a:bodyPr>
            <a:noAutofit/>
          </a:bodyPr>
          <a:lstStyle/>
          <a:p>
            <a:pPr marL="0" indent="0" algn="just">
              <a:buNone/>
            </a:pPr>
            <a:r>
              <a:rPr lang="es-ES" sz="2800" dirty="0" smtClean="0">
                <a:solidFill>
                  <a:schemeClr val="tx1"/>
                </a:solidFill>
                <a:latin typeface="Baskerville Old Face" pitchFamily="18" charset="0"/>
              </a:rPr>
              <a:t>Para la sistematización de datos se tendrá en cuenta una tabla como la siguiente, donde se da una puntuación a cada uno de los lineamientos de cada área </a:t>
            </a:r>
            <a:r>
              <a:rPr lang="es-ES" sz="2800" dirty="0" smtClean="0">
                <a:solidFill>
                  <a:schemeClr val="tx1"/>
                </a:solidFill>
                <a:latin typeface="Baskerville Old Face" pitchFamily="18" charset="0"/>
                <a:cs typeface="Arial" pitchFamily="34" charset="0"/>
              </a:rPr>
              <a:t>de gestión teniendo en cuenta que :</a:t>
            </a:r>
          </a:p>
          <a:p>
            <a:pPr marL="0" indent="0">
              <a:buNone/>
            </a:pPr>
            <a:r>
              <a:rPr lang="es-ES" sz="2800" dirty="0" smtClean="0">
                <a:solidFill>
                  <a:schemeClr val="tx1"/>
                </a:solidFill>
                <a:latin typeface="Baskerville Old Face" pitchFamily="18" charset="0"/>
                <a:cs typeface="Arial" pitchFamily="34" charset="0"/>
              </a:rPr>
              <a:t/>
            </a:r>
            <a:br>
              <a:rPr lang="es-ES" sz="2800" dirty="0" smtClean="0">
                <a:solidFill>
                  <a:schemeClr val="tx1"/>
                </a:solidFill>
                <a:latin typeface="Baskerville Old Face" pitchFamily="18" charset="0"/>
                <a:cs typeface="Arial" pitchFamily="34" charset="0"/>
              </a:rPr>
            </a:br>
            <a:r>
              <a:rPr lang="es-ES" sz="2800" dirty="0" smtClean="0">
                <a:solidFill>
                  <a:schemeClr val="tx1"/>
                </a:solidFill>
                <a:latin typeface="Baskerville Old Face" pitchFamily="18" charset="0"/>
                <a:cs typeface="Arial" pitchFamily="34" charset="0"/>
              </a:rPr>
              <a:t>1. Se refiere a la existencia</a:t>
            </a:r>
            <a:br>
              <a:rPr lang="es-ES" sz="2800" dirty="0" smtClean="0">
                <a:solidFill>
                  <a:schemeClr val="tx1"/>
                </a:solidFill>
                <a:latin typeface="Baskerville Old Face" pitchFamily="18" charset="0"/>
                <a:cs typeface="Arial" pitchFamily="34" charset="0"/>
              </a:rPr>
            </a:br>
            <a:r>
              <a:rPr lang="es-ES" sz="2800" dirty="0" smtClean="0">
                <a:solidFill>
                  <a:schemeClr val="tx1"/>
                </a:solidFill>
                <a:latin typeface="Baskerville Old Face" pitchFamily="18" charset="0"/>
                <a:cs typeface="Arial" pitchFamily="34" charset="0"/>
              </a:rPr>
              <a:t>2. A la pertinencia de lo que existe</a:t>
            </a:r>
            <a:br>
              <a:rPr lang="es-ES" sz="2800" dirty="0" smtClean="0">
                <a:solidFill>
                  <a:schemeClr val="tx1"/>
                </a:solidFill>
                <a:latin typeface="Baskerville Old Face" pitchFamily="18" charset="0"/>
                <a:cs typeface="Arial" pitchFamily="34" charset="0"/>
              </a:rPr>
            </a:br>
            <a:r>
              <a:rPr lang="es-ES" sz="2800" dirty="0" smtClean="0">
                <a:solidFill>
                  <a:schemeClr val="tx1"/>
                </a:solidFill>
                <a:latin typeface="Baskerville Old Face" pitchFamily="18" charset="0"/>
                <a:cs typeface="Arial" pitchFamily="34" charset="0"/>
              </a:rPr>
              <a:t>3. Apropiación</a:t>
            </a:r>
            <a:br>
              <a:rPr lang="es-ES" sz="2800" dirty="0" smtClean="0">
                <a:solidFill>
                  <a:schemeClr val="tx1"/>
                </a:solidFill>
                <a:latin typeface="Baskerville Old Face" pitchFamily="18" charset="0"/>
                <a:cs typeface="Arial" pitchFamily="34" charset="0"/>
              </a:rPr>
            </a:br>
            <a:r>
              <a:rPr lang="es-ES" sz="2800" dirty="0" smtClean="0">
                <a:solidFill>
                  <a:schemeClr val="tx1"/>
                </a:solidFill>
                <a:latin typeface="Baskerville Old Face" pitchFamily="18" charset="0"/>
                <a:cs typeface="Arial" pitchFamily="34" charset="0"/>
              </a:rPr>
              <a:t>4. Proceso en mejoramiento continuo</a:t>
            </a:r>
            <a:endParaRPr lang="es-ES" sz="2800" dirty="0">
              <a:solidFill>
                <a:schemeClr val="tx1"/>
              </a:solidFill>
              <a:latin typeface="Baskerville Old Face" pitchFamily="18" charset="0"/>
            </a:endParaRPr>
          </a:p>
        </p:txBody>
      </p:sp>
      <p:pic>
        <p:nvPicPr>
          <p:cNvPr id="18434" name="Picture 2" descr="D:\Html-Clipart\animado\AG00021_.GIF"/>
          <p:cNvPicPr>
            <a:picLocks noChangeAspect="1" noChangeArrowheads="1" noCrop="1"/>
          </p:cNvPicPr>
          <p:nvPr/>
        </p:nvPicPr>
        <p:blipFill>
          <a:blip r:embed="rId2"/>
          <a:srcRect/>
          <a:stretch>
            <a:fillRect/>
          </a:stretch>
        </p:blipFill>
        <p:spPr bwMode="auto">
          <a:xfrm>
            <a:off x="6732240" y="3789040"/>
            <a:ext cx="1538291" cy="192881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Marcador de contenido"/>
          <p:cNvGraphicFramePr>
            <a:graphicFrameLocks noGrp="1"/>
          </p:cNvGraphicFramePr>
          <p:nvPr>
            <p:ph idx="1"/>
          </p:nvPr>
        </p:nvGraphicFramePr>
        <p:xfrm>
          <a:off x="500034" y="2357430"/>
          <a:ext cx="8229600" cy="4104640"/>
        </p:xfrm>
        <a:graphic>
          <a:graphicData uri="http://schemas.openxmlformats.org/drawingml/2006/table">
            <a:tbl>
              <a:tblPr firstRow="1" bandRow="1">
                <a:tableStyleId>{5C22544A-7EE6-4342-B048-85BDC9FD1C3A}</a:tableStyleId>
              </a:tblPr>
              <a:tblGrid>
                <a:gridCol w="2057400"/>
                <a:gridCol w="2057400"/>
                <a:gridCol w="514350"/>
                <a:gridCol w="514350"/>
                <a:gridCol w="514350"/>
                <a:gridCol w="514350"/>
                <a:gridCol w="2057400"/>
              </a:tblGrid>
              <a:tr h="370840">
                <a:tc rowSpan="2">
                  <a:txBody>
                    <a:bodyPr/>
                    <a:lstStyle/>
                    <a:p>
                      <a:pPr algn="ctr">
                        <a:spcAft>
                          <a:spcPts val="0"/>
                        </a:spcAft>
                      </a:pPr>
                      <a:r>
                        <a:rPr lang="es-ES" sz="1100" b="1" dirty="0">
                          <a:latin typeface="Times New Roman"/>
                          <a:ea typeface="Times New Roman"/>
                          <a:cs typeface="Times New Roman"/>
                        </a:rPr>
                        <a:t>PROCESO</a:t>
                      </a:r>
                      <a:endParaRPr lang="es-ES" sz="1200" dirty="0">
                        <a:latin typeface="Times New Roman"/>
                        <a:ea typeface="Times New Roman"/>
                        <a:cs typeface="Times New Roman"/>
                      </a:endParaRPr>
                    </a:p>
                  </a:txBody>
                  <a:tcPr marL="68580" marR="68580" marT="0" marB="0"/>
                </a:tc>
                <a:tc rowSpan="2">
                  <a:txBody>
                    <a:bodyPr/>
                    <a:lstStyle/>
                    <a:p>
                      <a:pPr algn="ctr">
                        <a:spcAft>
                          <a:spcPts val="0"/>
                        </a:spcAft>
                      </a:pPr>
                      <a:r>
                        <a:rPr lang="es-ES" sz="1100" b="1" dirty="0">
                          <a:latin typeface="Times New Roman"/>
                          <a:ea typeface="Times New Roman"/>
                          <a:cs typeface="Times New Roman"/>
                        </a:rPr>
                        <a:t>COMPONENTE</a:t>
                      </a:r>
                      <a:endParaRPr lang="es-ES" sz="1200" dirty="0">
                        <a:latin typeface="Times New Roman"/>
                        <a:ea typeface="Times New Roman"/>
                        <a:cs typeface="Times New Roman"/>
                      </a:endParaRPr>
                    </a:p>
                  </a:txBody>
                  <a:tcPr marL="68580" marR="68580" marT="0" marB="0"/>
                </a:tc>
                <a:tc gridSpan="4">
                  <a:txBody>
                    <a:bodyPr/>
                    <a:lstStyle/>
                    <a:p>
                      <a:pPr algn="ctr">
                        <a:spcAft>
                          <a:spcPts val="0"/>
                        </a:spcAft>
                      </a:pPr>
                      <a:r>
                        <a:rPr lang="es-ES" sz="1100" b="1" dirty="0">
                          <a:latin typeface="Times New Roman"/>
                          <a:ea typeface="Times New Roman"/>
                          <a:cs typeface="Times New Roman"/>
                        </a:rPr>
                        <a:t>VALORACIÓN</a:t>
                      </a:r>
                      <a:endParaRPr lang="es-ES" sz="1200" dirty="0">
                        <a:latin typeface="Times New Roman"/>
                        <a:ea typeface="Times New Roman"/>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spcAft>
                          <a:spcPts val="0"/>
                        </a:spcAft>
                      </a:pPr>
                      <a:r>
                        <a:rPr lang="es-ES" sz="1100" b="1" dirty="0">
                          <a:latin typeface="Times New Roman"/>
                          <a:ea typeface="Times New Roman"/>
                          <a:cs typeface="Times New Roman"/>
                        </a:rPr>
                        <a:t>EVIDENCIAS</a:t>
                      </a:r>
                      <a:endParaRPr lang="es-ES" sz="1200" dirty="0">
                        <a:latin typeface="Times New Roman"/>
                        <a:ea typeface="Times New Roman"/>
                        <a:cs typeface="Times New Roman"/>
                      </a:endParaRPr>
                    </a:p>
                  </a:txBody>
                  <a:tcPr marL="68580" marR="68580" marT="0" marB="0"/>
                </a:tc>
              </a:tr>
              <a:tr h="370840">
                <a:tc vMerge="1">
                  <a:txBody>
                    <a:bodyPr/>
                    <a:lstStyle/>
                    <a:p>
                      <a:endParaRPr lang="es-ES" dirty="0"/>
                    </a:p>
                  </a:txBody>
                  <a:tcPr/>
                </a:tc>
                <a:tc vMerge="1">
                  <a:txBody>
                    <a:bodyPr/>
                    <a:lstStyle/>
                    <a:p>
                      <a:endParaRPr lang="es-ES" dirty="0"/>
                    </a:p>
                  </a:txBody>
                  <a:tcPr/>
                </a:tc>
                <a:tc>
                  <a:txBody>
                    <a:bodyPr/>
                    <a:lstStyle/>
                    <a:p>
                      <a:pPr algn="ctr"/>
                      <a:r>
                        <a:rPr lang="es-ES" dirty="0" smtClean="0"/>
                        <a:t>1</a:t>
                      </a:r>
                      <a:endParaRPr lang="es-ES" dirty="0"/>
                    </a:p>
                  </a:txBody>
                  <a:tcPr/>
                </a:tc>
                <a:tc>
                  <a:txBody>
                    <a:bodyPr/>
                    <a:lstStyle/>
                    <a:p>
                      <a:pPr algn="ctr"/>
                      <a:r>
                        <a:rPr lang="es-ES" dirty="0" smtClean="0"/>
                        <a:t>2</a:t>
                      </a:r>
                      <a:endParaRPr lang="es-ES" dirty="0"/>
                    </a:p>
                  </a:txBody>
                  <a:tcPr/>
                </a:tc>
                <a:tc>
                  <a:txBody>
                    <a:bodyPr/>
                    <a:lstStyle/>
                    <a:p>
                      <a:pPr algn="ctr"/>
                      <a:r>
                        <a:rPr lang="es-ES" dirty="0" smtClean="0"/>
                        <a:t>3</a:t>
                      </a:r>
                      <a:endParaRPr lang="es-ES" dirty="0"/>
                    </a:p>
                  </a:txBody>
                  <a:tcPr/>
                </a:tc>
                <a:tc>
                  <a:txBody>
                    <a:bodyPr/>
                    <a:lstStyle/>
                    <a:p>
                      <a:pPr algn="ctr"/>
                      <a:r>
                        <a:rPr lang="es-ES" dirty="0" smtClean="0"/>
                        <a:t>4</a:t>
                      </a:r>
                      <a:endParaRPr lang="es-ES" dirty="0"/>
                    </a:p>
                  </a:txBody>
                  <a:tcPr/>
                </a:tc>
                <a:tc vMerge="1">
                  <a:txBody>
                    <a:bodyPr/>
                    <a:lstStyle/>
                    <a:p>
                      <a:endParaRPr lang="es-ES" dirty="0"/>
                    </a:p>
                  </a:txBody>
                  <a:tcPr/>
                </a:tc>
              </a:tr>
              <a:tr h="370840">
                <a:tc rowSpan="5">
                  <a:txBody>
                    <a:bodyPr/>
                    <a:lstStyle/>
                    <a:p>
                      <a:pPr algn="ctr"/>
                      <a:r>
                        <a:rPr lang="es-ES" sz="1800" kern="1200" dirty="0" smtClean="0">
                          <a:solidFill>
                            <a:schemeClr val="dk1"/>
                          </a:solidFill>
                          <a:latin typeface="+mn-lt"/>
                          <a:ea typeface="+mn-ea"/>
                          <a:cs typeface="+mn-cs"/>
                        </a:rPr>
                        <a:t>Direccionamiento estratégico y horizonte institucional</a:t>
                      </a:r>
                      <a:endParaRPr lang="es-ES" dirty="0"/>
                    </a:p>
                  </a:txBody>
                  <a:tcPr/>
                </a:tc>
                <a:tc>
                  <a:txBody>
                    <a:bodyPr/>
                    <a:lstStyle/>
                    <a:p>
                      <a:pPr>
                        <a:spcAft>
                          <a:spcPts val="0"/>
                        </a:spcAft>
                      </a:pPr>
                      <a:r>
                        <a:rPr lang="es-ES" sz="1100">
                          <a:latin typeface="Times New Roman"/>
                          <a:ea typeface="Times New Roman"/>
                          <a:cs typeface="Times New Roman"/>
                        </a:rPr>
                        <a:t>Misión, visión y principios en el marco de una institución integrada</a:t>
                      </a:r>
                      <a:endParaRPr lang="es-ES" sz="1200">
                        <a:latin typeface="Times New Roman"/>
                        <a:ea typeface="Times New Roman"/>
                        <a:cs typeface="Times New Roman"/>
                      </a:endParaRPr>
                    </a:p>
                  </a:txBody>
                  <a:tcPr marL="68580" marR="68580" marT="0" marB="0"/>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r>
                        <a:rPr lang="es-ES" sz="1100">
                          <a:latin typeface="Times New Roman"/>
                          <a:ea typeface="Times New Roman"/>
                          <a:cs typeface="Times New Roman"/>
                        </a:rPr>
                        <a:t>X</a:t>
                      </a:r>
                      <a:endParaRPr lang="es-ES" sz="1200">
                        <a:latin typeface="Times New Roman"/>
                        <a:ea typeface="Times New Roman"/>
                        <a:cs typeface="Times New Roman"/>
                      </a:endParaRPr>
                    </a:p>
                  </a:txBody>
                  <a:tcPr marL="68580" marR="68580" marT="0" marB="0" anchor="ctr"/>
                </a:tc>
                <a:tc>
                  <a:txBody>
                    <a:bodyPr/>
                    <a:lstStyle/>
                    <a:p>
                      <a:pPr algn="ctr">
                        <a:spcAft>
                          <a:spcPts val="0"/>
                        </a:spcAft>
                      </a:pPr>
                      <a:endParaRPr lang="es-ES" sz="1100" dirty="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just">
                        <a:spcAft>
                          <a:spcPts val="0"/>
                        </a:spcAft>
                      </a:pPr>
                      <a:r>
                        <a:rPr lang="es-ES" sz="1100" dirty="0">
                          <a:latin typeface="Times New Roman"/>
                          <a:ea typeface="Times New Roman"/>
                          <a:cs typeface="Times New Roman"/>
                        </a:rPr>
                        <a:t>Existe misión, visión y principios en el marco de la institución, pero no están articulados.</a:t>
                      </a:r>
                      <a:endParaRPr lang="es-ES" sz="1200" dirty="0">
                        <a:latin typeface="Times New Roman"/>
                        <a:ea typeface="Times New Roman"/>
                        <a:cs typeface="Times New Roman"/>
                      </a:endParaRPr>
                    </a:p>
                  </a:txBody>
                  <a:tcPr marL="68580" marR="68580" marT="0" marB="0" anchor="ctr"/>
                </a:tc>
              </a:tr>
              <a:tr h="370840">
                <a:tc vMerge="1">
                  <a:txBody>
                    <a:bodyPr/>
                    <a:lstStyle/>
                    <a:p>
                      <a:endParaRPr lang="es-ES" dirty="0"/>
                    </a:p>
                  </a:txBody>
                  <a:tcPr/>
                </a:tc>
                <a:tc>
                  <a:txBody>
                    <a:bodyPr/>
                    <a:lstStyle/>
                    <a:p>
                      <a:pPr>
                        <a:spcAft>
                          <a:spcPts val="0"/>
                        </a:spcAft>
                      </a:pPr>
                      <a:r>
                        <a:rPr lang="es-ES" sz="1100">
                          <a:latin typeface="Times New Roman"/>
                          <a:ea typeface="Times New Roman"/>
                          <a:cs typeface="Times New Roman"/>
                        </a:rPr>
                        <a:t>Metas institucionales</a:t>
                      </a:r>
                      <a:endParaRPr lang="es-ES" sz="1200">
                        <a:latin typeface="Times New Roman"/>
                        <a:ea typeface="Times New Roman"/>
                        <a:cs typeface="Times New Roman"/>
                      </a:endParaRPr>
                    </a:p>
                  </a:txBody>
                  <a:tcPr marL="68580" marR="68580" marT="0" marB="0"/>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r>
                        <a:rPr lang="es-ES" sz="1100">
                          <a:latin typeface="Times New Roman"/>
                          <a:ea typeface="Times New Roman"/>
                          <a:cs typeface="Times New Roman"/>
                        </a:rPr>
                        <a:t>X</a:t>
                      </a:r>
                      <a:endParaRPr lang="es-ES" sz="12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just">
                        <a:spcAft>
                          <a:spcPts val="0"/>
                        </a:spcAft>
                      </a:pPr>
                      <a:r>
                        <a:rPr lang="es-ES" sz="1100">
                          <a:latin typeface="Times New Roman"/>
                          <a:ea typeface="Times New Roman"/>
                          <a:cs typeface="Times New Roman"/>
                        </a:rPr>
                        <a:t>Existen metas permanentes, pero no anuales.</a:t>
                      </a:r>
                      <a:endParaRPr lang="es-ES" sz="1200">
                        <a:latin typeface="Times New Roman"/>
                        <a:ea typeface="Times New Roman"/>
                        <a:cs typeface="Times New Roman"/>
                      </a:endParaRPr>
                    </a:p>
                  </a:txBody>
                  <a:tcPr marL="68580" marR="68580" marT="0" marB="0" anchor="ctr"/>
                </a:tc>
              </a:tr>
              <a:tr h="370840">
                <a:tc vMerge="1">
                  <a:txBody>
                    <a:bodyPr/>
                    <a:lstStyle/>
                    <a:p>
                      <a:endParaRPr lang="es-ES" dirty="0"/>
                    </a:p>
                  </a:txBody>
                  <a:tcPr/>
                </a:tc>
                <a:tc>
                  <a:txBody>
                    <a:bodyPr/>
                    <a:lstStyle/>
                    <a:p>
                      <a:pPr>
                        <a:spcAft>
                          <a:spcPts val="0"/>
                        </a:spcAft>
                      </a:pPr>
                      <a:r>
                        <a:rPr lang="es-ES" sz="1100" dirty="0">
                          <a:latin typeface="Times New Roman"/>
                          <a:ea typeface="Times New Roman"/>
                          <a:cs typeface="Times New Roman"/>
                        </a:rPr>
                        <a:t>Conocimiento y apropiación del direccionamiento</a:t>
                      </a:r>
                      <a:endParaRPr lang="es-ES" sz="1200" dirty="0">
                        <a:latin typeface="Times New Roman"/>
                        <a:ea typeface="Times New Roman"/>
                        <a:cs typeface="Times New Roman"/>
                      </a:endParaRPr>
                    </a:p>
                  </a:txBody>
                  <a:tcPr marL="68580" marR="68580" marT="0" marB="0"/>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r>
                        <a:rPr lang="es-ES" sz="1100">
                          <a:latin typeface="Times New Roman"/>
                          <a:ea typeface="Times New Roman"/>
                          <a:cs typeface="Times New Roman"/>
                        </a:rPr>
                        <a:t>X</a:t>
                      </a:r>
                      <a:endParaRPr lang="es-ES" sz="12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just">
                        <a:spcAft>
                          <a:spcPts val="0"/>
                        </a:spcAft>
                      </a:pPr>
                      <a:r>
                        <a:rPr lang="es-ES" sz="1100" dirty="0">
                          <a:latin typeface="Times New Roman"/>
                          <a:ea typeface="Times New Roman"/>
                          <a:cs typeface="Times New Roman"/>
                        </a:rPr>
                        <a:t>Es conocido por la comunidad y aplicado al desempeño institucional.</a:t>
                      </a:r>
                      <a:endParaRPr lang="es-ES" sz="1200" dirty="0">
                        <a:latin typeface="Times New Roman"/>
                        <a:ea typeface="Times New Roman"/>
                        <a:cs typeface="Times New Roman"/>
                      </a:endParaRPr>
                    </a:p>
                  </a:txBody>
                  <a:tcPr marL="68580" marR="68580" marT="0" marB="0" anchor="ctr"/>
                </a:tc>
              </a:tr>
              <a:tr h="370840">
                <a:tc vMerge="1">
                  <a:txBody>
                    <a:bodyPr/>
                    <a:lstStyle/>
                    <a:p>
                      <a:endParaRPr lang="es-ES" dirty="0"/>
                    </a:p>
                  </a:txBody>
                  <a:tcPr/>
                </a:tc>
                <a:tc>
                  <a:txBody>
                    <a:bodyPr/>
                    <a:lstStyle/>
                    <a:p>
                      <a:pPr>
                        <a:spcAft>
                          <a:spcPts val="0"/>
                        </a:spcAft>
                      </a:pPr>
                      <a:r>
                        <a:rPr lang="es-ES" sz="1100" dirty="0">
                          <a:latin typeface="Times New Roman"/>
                          <a:ea typeface="Times New Roman"/>
                          <a:cs typeface="Times New Roman"/>
                        </a:rPr>
                        <a:t>Política de integración de personas con capacidades disímiles o diversidad cultural</a:t>
                      </a:r>
                      <a:endParaRPr lang="es-ES" sz="1200" dirty="0">
                        <a:latin typeface="Times New Roman"/>
                        <a:ea typeface="Times New Roman"/>
                        <a:cs typeface="Times New Roman"/>
                      </a:endParaRPr>
                    </a:p>
                  </a:txBody>
                  <a:tcPr marL="68580" marR="68580" marT="0" marB="0"/>
                </a:tc>
                <a:tc>
                  <a:txBody>
                    <a:bodyPr/>
                    <a:lstStyle/>
                    <a:p>
                      <a:pPr algn="ctr">
                        <a:spcAft>
                          <a:spcPts val="0"/>
                        </a:spcAft>
                      </a:pPr>
                      <a:r>
                        <a:rPr lang="es-ES" sz="1100">
                          <a:latin typeface="Times New Roman"/>
                          <a:ea typeface="Times New Roman"/>
                          <a:cs typeface="Times New Roman"/>
                        </a:rPr>
                        <a:t>X</a:t>
                      </a:r>
                      <a:endParaRPr lang="es-ES" sz="12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just">
                        <a:spcAft>
                          <a:spcPts val="0"/>
                        </a:spcAft>
                      </a:pPr>
                      <a:r>
                        <a:rPr lang="es-ES" sz="1100">
                          <a:latin typeface="Times New Roman"/>
                          <a:ea typeface="Times New Roman"/>
                          <a:cs typeface="Times New Roman"/>
                        </a:rPr>
                        <a:t>No existe.</a:t>
                      </a:r>
                      <a:endParaRPr lang="es-ES" sz="1200">
                        <a:latin typeface="Times New Roman"/>
                        <a:ea typeface="Times New Roman"/>
                        <a:cs typeface="Times New Roman"/>
                      </a:endParaRPr>
                    </a:p>
                  </a:txBody>
                  <a:tcPr marL="68580" marR="68580" marT="0" marB="0" anchor="ctr"/>
                </a:tc>
              </a:tr>
              <a:tr h="370840">
                <a:tc vMerge="1">
                  <a:txBody>
                    <a:bodyPr/>
                    <a:lstStyle/>
                    <a:p>
                      <a:endParaRPr lang="es-ES" dirty="0"/>
                    </a:p>
                  </a:txBody>
                  <a:tcPr/>
                </a:tc>
                <a:tc>
                  <a:txBody>
                    <a:bodyPr/>
                    <a:lstStyle/>
                    <a:p>
                      <a:pPr>
                        <a:spcAft>
                          <a:spcPts val="0"/>
                        </a:spcAft>
                      </a:pPr>
                      <a:r>
                        <a:rPr lang="es-ES" sz="1100" b="1">
                          <a:latin typeface="Times New Roman"/>
                          <a:ea typeface="Times New Roman"/>
                          <a:cs typeface="Times New Roman"/>
                        </a:rPr>
                        <a:t>TOTAL</a:t>
                      </a:r>
                      <a:endParaRPr lang="es-ES" sz="1200">
                        <a:latin typeface="Times New Roman"/>
                        <a:ea typeface="Times New Roman"/>
                        <a:cs typeface="Times New Roman"/>
                      </a:endParaRPr>
                    </a:p>
                  </a:txBody>
                  <a:tcPr marL="68580" marR="68580" marT="0" marB="0"/>
                </a:tc>
                <a:tc>
                  <a:txBody>
                    <a:bodyPr/>
                    <a:lstStyle/>
                    <a:p>
                      <a:pPr algn="ctr">
                        <a:spcAft>
                          <a:spcPts val="0"/>
                        </a:spcAft>
                      </a:pPr>
                      <a:endParaRPr lang="es-ES" sz="1200">
                        <a:latin typeface="Times New Roman"/>
                        <a:ea typeface="Times New Roman"/>
                        <a:cs typeface="Times New Roman"/>
                      </a:endParaRPr>
                    </a:p>
                  </a:txBody>
                  <a:tcPr marL="68580" marR="68580" marT="0" marB="0" anchor="ctr"/>
                </a:tc>
                <a:tc>
                  <a:txBody>
                    <a:bodyPr/>
                    <a:lstStyle/>
                    <a:p>
                      <a:pPr algn="ctr">
                        <a:spcAft>
                          <a:spcPts val="0"/>
                        </a:spcAft>
                      </a:pPr>
                      <a:r>
                        <a:rPr lang="es-ES" sz="1100" b="1">
                          <a:latin typeface="Times New Roman"/>
                          <a:ea typeface="Times New Roman"/>
                          <a:cs typeface="Times New Roman"/>
                        </a:rPr>
                        <a:t>2.0</a:t>
                      </a:r>
                      <a:endParaRPr lang="es-ES" sz="1200">
                        <a:latin typeface="Times New Roman"/>
                        <a:ea typeface="Times New Roman"/>
                        <a:cs typeface="Times New Roman"/>
                      </a:endParaRPr>
                    </a:p>
                  </a:txBody>
                  <a:tcPr marL="68580" marR="68580" marT="0" marB="0" anchor="ctr"/>
                </a:tc>
                <a:tc>
                  <a:txBody>
                    <a:bodyPr/>
                    <a:lstStyle/>
                    <a:p>
                      <a:pPr algn="ctr">
                        <a:spcAft>
                          <a:spcPts val="0"/>
                        </a:spcAft>
                      </a:pPr>
                      <a:endParaRPr lang="es-ES" sz="1200">
                        <a:latin typeface="Times New Roman"/>
                        <a:ea typeface="Times New Roman"/>
                        <a:cs typeface="Times New Roman"/>
                      </a:endParaRPr>
                    </a:p>
                  </a:txBody>
                  <a:tcPr marL="68580" marR="68580" marT="0" marB="0" anchor="ctr"/>
                </a:tc>
                <a:tc>
                  <a:txBody>
                    <a:bodyPr/>
                    <a:lstStyle/>
                    <a:p>
                      <a:pPr algn="ctr">
                        <a:spcAft>
                          <a:spcPts val="0"/>
                        </a:spcAft>
                      </a:pPr>
                      <a:endParaRPr lang="es-ES" sz="1200">
                        <a:latin typeface="Times New Roman"/>
                        <a:ea typeface="Times New Roman"/>
                        <a:cs typeface="Times New Roman"/>
                      </a:endParaRPr>
                    </a:p>
                  </a:txBody>
                  <a:tcPr marL="68580" marR="68580" marT="0" marB="0" anchor="ctr"/>
                </a:tc>
                <a:tc>
                  <a:txBody>
                    <a:bodyPr/>
                    <a:lstStyle/>
                    <a:p>
                      <a:pPr>
                        <a:spcAft>
                          <a:spcPts val="0"/>
                        </a:spcAft>
                      </a:pPr>
                      <a:endParaRPr lang="es-ES" sz="1200" dirty="0">
                        <a:latin typeface="Times New Roman"/>
                        <a:ea typeface="Times New Roman"/>
                        <a:cs typeface="Times New Roman"/>
                      </a:endParaRPr>
                    </a:p>
                  </a:txBody>
                  <a:tcPr marL="68580" marR="68580" marT="0" marB="0"/>
                </a:tc>
              </a:tr>
              <a:tr h="370840">
                <a:tc rowSpan="3">
                  <a:txBody>
                    <a:bodyPr/>
                    <a:lstStyle/>
                    <a:p>
                      <a:r>
                        <a:rPr lang="es-ES" sz="1800" kern="1200" dirty="0" smtClean="0">
                          <a:solidFill>
                            <a:schemeClr val="dk1"/>
                          </a:solidFill>
                          <a:latin typeface="+mn-lt"/>
                          <a:ea typeface="+mn-ea"/>
                          <a:cs typeface="+mn-cs"/>
                        </a:rPr>
                        <a:t>Gestión estratégica</a:t>
                      </a:r>
                      <a:endParaRPr lang="es-ES" dirty="0"/>
                    </a:p>
                  </a:txBody>
                  <a:tcPr/>
                </a:tc>
                <a:tc>
                  <a:txBody>
                    <a:bodyPr/>
                    <a:lstStyle/>
                    <a:p>
                      <a:pPr>
                        <a:spcAft>
                          <a:spcPts val="0"/>
                        </a:spcAft>
                      </a:pPr>
                      <a:r>
                        <a:rPr lang="es-ES" sz="1100">
                          <a:latin typeface="Times New Roman"/>
                          <a:ea typeface="Times New Roman"/>
                          <a:cs typeface="Times New Roman"/>
                        </a:rPr>
                        <a:t>Liderazgo</a:t>
                      </a:r>
                      <a:endParaRPr lang="es-ES" sz="1200">
                        <a:latin typeface="Times New Roman"/>
                        <a:ea typeface="Times New Roman"/>
                        <a:cs typeface="Times New Roman"/>
                      </a:endParaRPr>
                    </a:p>
                  </a:txBody>
                  <a:tcPr marL="68580" marR="68580" marT="0" marB="0"/>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r>
                        <a:rPr lang="es-ES" sz="1100">
                          <a:latin typeface="Times New Roman"/>
                          <a:ea typeface="Times New Roman"/>
                          <a:cs typeface="Times New Roman"/>
                        </a:rPr>
                        <a:t>X</a:t>
                      </a:r>
                      <a:endParaRPr lang="es-ES" sz="1200">
                        <a:latin typeface="Times New Roman"/>
                        <a:ea typeface="Times New Roman"/>
                        <a:cs typeface="Times New Roman"/>
                      </a:endParaRPr>
                    </a:p>
                  </a:txBody>
                  <a:tcPr marL="68580" marR="68580" marT="0" marB="0" anchor="ctr"/>
                </a:tc>
                <a:tc>
                  <a:txBody>
                    <a:bodyPr/>
                    <a:lstStyle/>
                    <a:p>
                      <a:pPr algn="just">
                        <a:spcAft>
                          <a:spcPts val="0"/>
                        </a:spcAft>
                      </a:pPr>
                      <a:r>
                        <a:rPr lang="es-ES" sz="1100" dirty="0">
                          <a:latin typeface="Times New Roman"/>
                          <a:ea typeface="Times New Roman"/>
                          <a:cs typeface="Times New Roman"/>
                        </a:rPr>
                        <a:t>Existe de manera permanente.</a:t>
                      </a:r>
                      <a:endParaRPr lang="es-ES" sz="1200" dirty="0">
                        <a:latin typeface="Times New Roman"/>
                        <a:ea typeface="Times New Roman"/>
                        <a:cs typeface="Times New Roman"/>
                      </a:endParaRPr>
                    </a:p>
                  </a:txBody>
                  <a:tcPr marL="68580" marR="68580" marT="0" marB="0" anchor="ctr"/>
                </a:tc>
              </a:tr>
              <a:tr h="370840">
                <a:tc vMerge="1">
                  <a:txBody>
                    <a:bodyPr/>
                    <a:lstStyle/>
                    <a:p>
                      <a:endParaRPr lang="es-ES" dirty="0"/>
                    </a:p>
                  </a:txBody>
                  <a:tcPr/>
                </a:tc>
                <a:tc>
                  <a:txBody>
                    <a:bodyPr/>
                    <a:lstStyle/>
                    <a:p>
                      <a:pPr>
                        <a:spcAft>
                          <a:spcPts val="0"/>
                        </a:spcAft>
                      </a:pPr>
                      <a:r>
                        <a:rPr lang="es-ES" sz="1100">
                          <a:latin typeface="Times New Roman"/>
                          <a:ea typeface="Times New Roman"/>
                          <a:cs typeface="Times New Roman"/>
                        </a:rPr>
                        <a:t>Articulación de planes, proyectos y acciones</a:t>
                      </a:r>
                      <a:endParaRPr lang="es-ES" sz="1200">
                        <a:latin typeface="Times New Roman"/>
                        <a:ea typeface="Times New Roman"/>
                        <a:cs typeface="Times New Roman"/>
                      </a:endParaRPr>
                    </a:p>
                  </a:txBody>
                  <a:tcPr marL="68580" marR="68580" marT="0" marB="0"/>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r>
                        <a:rPr lang="es-ES" sz="1100">
                          <a:latin typeface="Times New Roman"/>
                          <a:ea typeface="Times New Roman"/>
                          <a:cs typeface="Times New Roman"/>
                        </a:rPr>
                        <a:t>X</a:t>
                      </a:r>
                      <a:endParaRPr lang="es-ES" sz="12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just">
                        <a:spcAft>
                          <a:spcPts val="0"/>
                        </a:spcAft>
                      </a:pPr>
                      <a:r>
                        <a:rPr lang="es-ES" sz="1100">
                          <a:latin typeface="Times New Roman"/>
                          <a:ea typeface="Times New Roman"/>
                          <a:cs typeface="Times New Roman"/>
                        </a:rPr>
                        <a:t>Existe pero no se tiene un formato de evaluación permanente.</a:t>
                      </a:r>
                      <a:endParaRPr lang="es-ES" sz="1200">
                        <a:latin typeface="Times New Roman"/>
                        <a:ea typeface="Times New Roman"/>
                        <a:cs typeface="Times New Roman"/>
                      </a:endParaRPr>
                    </a:p>
                  </a:txBody>
                  <a:tcPr marL="68580" marR="68580" marT="0" marB="0" anchor="ctr"/>
                </a:tc>
              </a:tr>
              <a:tr h="370840">
                <a:tc vMerge="1">
                  <a:txBody>
                    <a:bodyPr/>
                    <a:lstStyle/>
                    <a:p>
                      <a:endParaRPr lang="es-ES" dirty="0"/>
                    </a:p>
                  </a:txBody>
                  <a:tcPr/>
                </a:tc>
                <a:tc>
                  <a:txBody>
                    <a:bodyPr/>
                    <a:lstStyle/>
                    <a:p>
                      <a:pPr>
                        <a:spcAft>
                          <a:spcPts val="0"/>
                        </a:spcAft>
                      </a:pPr>
                      <a:r>
                        <a:rPr lang="es-ES" sz="1100">
                          <a:latin typeface="Times New Roman"/>
                          <a:ea typeface="Times New Roman"/>
                          <a:cs typeface="Times New Roman"/>
                        </a:rPr>
                        <a:t>Estrategia pedagógica</a:t>
                      </a:r>
                      <a:endParaRPr lang="es-ES" sz="1200">
                        <a:latin typeface="Times New Roman"/>
                        <a:ea typeface="Times New Roman"/>
                        <a:cs typeface="Times New Roman"/>
                      </a:endParaRPr>
                    </a:p>
                  </a:txBody>
                  <a:tcPr marL="68580" marR="68580" marT="0" marB="0"/>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ctr">
                        <a:spcAft>
                          <a:spcPts val="0"/>
                        </a:spcAft>
                      </a:pPr>
                      <a:r>
                        <a:rPr lang="es-ES" sz="1100">
                          <a:latin typeface="Times New Roman"/>
                          <a:ea typeface="Times New Roman"/>
                          <a:cs typeface="Times New Roman"/>
                        </a:rPr>
                        <a:t>X</a:t>
                      </a:r>
                      <a:endParaRPr lang="es-ES" sz="1200">
                        <a:latin typeface="Times New Roman"/>
                        <a:ea typeface="Times New Roman"/>
                        <a:cs typeface="Times New Roman"/>
                      </a:endParaRPr>
                    </a:p>
                  </a:txBody>
                  <a:tcPr marL="68580" marR="68580" marT="0" marB="0" anchor="ctr"/>
                </a:tc>
                <a:tc>
                  <a:txBody>
                    <a:bodyPr/>
                    <a:lstStyle/>
                    <a:p>
                      <a:pPr algn="ctr">
                        <a:spcAft>
                          <a:spcPts val="0"/>
                        </a:spcAft>
                      </a:pPr>
                      <a:endParaRPr lang="es-ES" sz="1100">
                        <a:latin typeface="Times New Roman"/>
                        <a:ea typeface="Times New Roman"/>
                        <a:cs typeface="Times New Roman"/>
                      </a:endParaRPr>
                    </a:p>
                  </a:txBody>
                  <a:tcPr marL="68580" marR="68580" marT="0" marB="0" anchor="ctr"/>
                </a:tc>
                <a:tc>
                  <a:txBody>
                    <a:bodyPr/>
                    <a:lstStyle/>
                    <a:p>
                      <a:pPr algn="just">
                        <a:spcAft>
                          <a:spcPts val="0"/>
                        </a:spcAft>
                      </a:pPr>
                      <a:r>
                        <a:rPr lang="es-ES" sz="1100" dirty="0">
                          <a:latin typeface="Times New Roman"/>
                          <a:ea typeface="Times New Roman"/>
                          <a:cs typeface="Times New Roman"/>
                        </a:rPr>
                        <a:t>Preparador, plan de estudios, diario de campo.</a:t>
                      </a:r>
                      <a:endParaRPr lang="es-ES" sz="1200" dirty="0">
                        <a:latin typeface="Times New Roman"/>
                        <a:ea typeface="Times New Roman"/>
                        <a:cs typeface="Times New Roman"/>
                      </a:endParaRPr>
                    </a:p>
                  </a:txBody>
                  <a:tcPr marL="68580" marR="68580" marT="0" marB="0" anchor="ctr"/>
                </a:tc>
              </a:tr>
            </a:tbl>
          </a:graphicData>
        </a:graphic>
      </p:graphicFrame>
      <p:sp>
        <p:nvSpPr>
          <p:cNvPr id="13" name="12 CuadroTexto"/>
          <p:cNvSpPr txBox="1"/>
          <p:nvPr/>
        </p:nvSpPr>
        <p:spPr>
          <a:xfrm>
            <a:off x="857224" y="478413"/>
            <a:ext cx="7572428" cy="646331"/>
          </a:xfrm>
          <a:prstGeom prst="rect">
            <a:avLst/>
          </a:prstGeom>
          <a:noFill/>
        </p:spPr>
        <p:txBody>
          <a:bodyPr wrap="square" rtlCol="0">
            <a:spAutoFit/>
          </a:bodyPr>
          <a:lstStyle/>
          <a:p>
            <a:pPr algn="ctr"/>
            <a:r>
              <a:rPr lang="es-ES" b="1" dirty="0" smtClean="0">
                <a:solidFill>
                  <a:schemeClr val="accent2">
                    <a:lumMod val="60000"/>
                    <a:lumOff val="40000"/>
                  </a:schemeClr>
                </a:solidFill>
              </a:rPr>
              <a:t>MATRÍZ DE REGISTRO DE RESULTADOS</a:t>
            </a:r>
          </a:p>
          <a:p>
            <a:pPr algn="ctr"/>
            <a:r>
              <a:rPr lang="es-ES" b="1" dirty="0" smtClean="0">
                <a:solidFill>
                  <a:schemeClr val="accent2">
                    <a:lumMod val="60000"/>
                    <a:lumOff val="40000"/>
                  </a:schemeClr>
                </a:solidFill>
              </a:rPr>
              <a:t>PROCESO DE AUTOEVALUACIÓN INSTITUCIONAL</a:t>
            </a:r>
            <a:endParaRPr lang="es-ES" b="1" dirty="0">
              <a:solidFill>
                <a:schemeClr val="accent2">
                  <a:lumMod val="60000"/>
                  <a:lumOff val="40000"/>
                </a:schemeClr>
              </a:solidFill>
            </a:endParaRPr>
          </a:p>
        </p:txBody>
      </p:sp>
      <p:sp>
        <p:nvSpPr>
          <p:cNvPr id="14" name="13 CuadroTexto"/>
          <p:cNvSpPr txBox="1"/>
          <p:nvPr/>
        </p:nvSpPr>
        <p:spPr>
          <a:xfrm>
            <a:off x="642910" y="1124744"/>
            <a:ext cx="8001056" cy="1200329"/>
          </a:xfrm>
          <a:prstGeom prst="rect">
            <a:avLst/>
          </a:prstGeom>
          <a:noFill/>
        </p:spPr>
        <p:txBody>
          <a:bodyPr wrap="square" rtlCol="0">
            <a:spAutoFit/>
          </a:bodyPr>
          <a:lstStyle/>
          <a:p>
            <a:r>
              <a:rPr lang="es-ES" b="1" dirty="0"/>
              <a:t>SUBREGIÓN: </a:t>
            </a:r>
            <a:r>
              <a:rPr lang="es-ES" dirty="0"/>
              <a:t>NORTE</a:t>
            </a:r>
            <a:r>
              <a:rPr lang="es-ES" b="1" dirty="0"/>
              <a:t>                            ZONA: </a:t>
            </a:r>
            <a:r>
              <a:rPr lang="es-ES" dirty="0" smtClean="0"/>
              <a:t>URBANA</a:t>
            </a:r>
          </a:p>
          <a:p>
            <a:r>
              <a:rPr lang="es-ES" b="1" dirty="0" smtClean="0"/>
              <a:t>MUNICIPIO</a:t>
            </a:r>
            <a:r>
              <a:rPr lang="es-ES" b="1"/>
              <a:t>: </a:t>
            </a:r>
            <a:r>
              <a:rPr lang="es-ES" smtClean="0"/>
              <a:t>PALMIRA</a:t>
            </a:r>
            <a:r>
              <a:rPr lang="es-ES" b="1" smtClean="0"/>
              <a:t>                 </a:t>
            </a:r>
            <a:r>
              <a:rPr lang="es-ES" b="1" dirty="0"/>
              <a:t>ESATBLECIMIENTO EDUCATIVO: </a:t>
            </a:r>
            <a:r>
              <a:rPr lang="es-ES" dirty="0" smtClean="0"/>
              <a:t>SIMON BOLIVAR</a:t>
            </a:r>
            <a:endParaRPr lang="es-ES" b="1" dirty="0" smtClean="0"/>
          </a:p>
          <a:p>
            <a:r>
              <a:rPr lang="es-ES" b="1" dirty="0" smtClean="0"/>
              <a:t>FECHA</a:t>
            </a:r>
            <a:r>
              <a:rPr lang="es-ES" b="1" dirty="0"/>
              <a:t>: </a:t>
            </a:r>
            <a:r>
              <a:rPr lang="es-ES" dirty="0"/>
              <a:t>5 de noviembre de </a:t>
            </a:r>
            <a:r>
              <a:rPr lang="es-ES" dirty="0" smtClean="0"/>
              <a:t>2014 </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064896" cy="2286016"/>
          </a:xfrm>
        </p:spPr>
        <p:txBody>
          <a:bodyPr>
            <a:noAutofit/>
          </a:bodyPr>
          <a:lstStyle/>
          <a:p>
            <a:pPr algn="just"/>
            <a:r>
              <a:rPr lang="es-ES" sz="2000" dirty="0" smtClean="0">
                <a:solidFill>
                  <a:schemeClr val="tx1"/>
                </a:solidFill>
                <a:latin typeface="Baskerville Old Face" pitchFamily="18" charset="0"/>
              </a:rPr>
              <a:t>De acuerdo a la información registrada en la matriz de datos, se procede a realizar la valoración final de fortalezas y oportunidades de mejoramiento en una tabla como la siguiente, la cual debe colocarse en un lugar visible con el fin de que la comunidad educativa pueda analizarla y realizar las sugerencias y adecuaciones pertinentes a la misma:</a:t>
            </a:r>
            <a:endParaRPr lang="es-ES" sz="2000" dirty="0">
              <a:solidFill>
                <a:schemeClr val="tx1"/>
              </a:solidFill>
              <a:latin typeface="Baskerville Old Face"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57612315"/>
              </p:ext>
            </p:extLst>
          </p:nvPr>
        </p:nvGraphicFramePr>
        <p:xfrm>
          <a:off x="323529" y="2690680"/>
          <a:ext cx="8373616" cy="3808686"/>
        </p:xfrm>
        <a:graphic>
          <a:graphicData uri="http://schemas.openxmlformats.org/drawingml/2006/table">
            <a:tbl>
              <a:tblPr firstRow="1" bandRow="1">
                <a:tableStyleId>{5C22544A-7EE6-4342-B048-85BDC9FD1C3A}</a:tableStyleId>
              </a:tblPr>
              <a:tblGrid>
                <a:gridCol w="1090322"/>
                <a:gridCol w="4492089"/>
                <a:gridCol w="2791205"/>
              </a:tblGrid>
              <a:tr h="753688">
                <a:tc>
                  <a:txBody>
                    <a:bodyPr/>
                    <a:lstStyle/>
                    <a:p>
                      <a:pPr algn="ctr"/>
                      <a:r>
                        <a:rPr lang="es-ES" dirty="0" smtClean="0"/>
                        <a:t>ÁREA DE GESTIÓN</a:t>
                      </a:r>
                      <a:endParaRPr lang="es-ES" dirty="0"/>
                    </a:p>
                  </a:txBody>
                  <a:tcPr/>
                </a:tc>
                <a:tc>
                  <a:txBody>
                    <a:bodyPr/>
                    <a:lstStyle/>
                    <a:p>
                      <a:pPr algn="ctr"/>
                      <a:r>
                        <a:rPr lang="es-ES" dirty="0" smtClean="0"/>
                        <a:t>FORTALEZAS</a:t>
                      </a:r>
                      <a:endParaRPr lang="es-ES" dirty="0"/>
                    </a:p>
                  </a:txBody>
                  <a:tcPr/>
                </a:tc>
                <a:tc>
                  <a:txBody>
                    <a:bodyPr/>
                    <a:lstStyle/>
                    <a:p>
                      <a:pPr algn="ctr"/>
                      <a:r>
                        <a:rPr lang="es-ES" dirty="0" smtClean="0"/>
                        <a:t>OPORTUNIDADES DE MEJORAMIENTO</a:t>
                      </a:r>
                      <a:endParaRPr lang="es-ES" dirty="0"/>
                    </a:p>
                  </a:txBody>
                  <a:tcPr/>
                </a:tc>
              </a:tr>
              <a:tr h="436661">
                <a:tc rowSpan="3">
                  <a:txBody>
                    <a:bodyPr/>
                    <a:lstStyle/>
                    <a:p>
                      <a:pPr algn="ctr"/>
                      <a:r>
                        <a:rPr lang="es-ES" sz="2000" b="1" dirty="0" smtClean="0">
                          <a:solidFill>
                            <a:schemeClr val="tx1"/>
                          </a:solidFill>
                        </a:rPr>
                        <a:t>DIRECTIVA</a:t>
                      </a:r>
                      <a:endParaRPr lang="es-ES" sz="2000" b="1" dirty="0">
                        <a:solidFill>
                          <a:schemeClr val="tx1"/>
                        </a:solidFill>
                      </a:endParaRPr>
                    </a:p>
                  </a:txBody>
                  <a:tcPr vert="vert270"/>
                </a:tc>
                <a:tc>
                  <a:txBody>
                    <a:bodyPr/>
                    <a:lstStyle/>
                    <a:p>
                      <a:endParaRPr lang="es-ES" dirty="0"/>
                    </a:p>
                  </a:txBody>
                  <a:tcPr/>
                </a:tc>
                <a:tc>
                  <a:txBody>
                    <a:bodyPr/>
                    <a:lstStyle/>
                    <a:p>
                      <a:endParaRPr lang="es-ES"/>
                    </a:p>
                  </a:txBody>
                  <a:tcPr/>
                </a:tc>
              </a:tr>
              <a:tr h="436661">
                <a:tc vMerge="1">
                  <a:txBody>
                    <a:bodyPr/>
                    <a:lstStyle/>
                    <a:p>
                      <a:endParaRPr lang="es-ES" dirty="0"/>
                    </a:p>
                  </a:txBody>
                  <a:tcPr/>
                </a:tc>
                <a:tc>
                  <a:txBody>
                    <a:bodyPr/>
                    <a:lstStyle/>
                    <a:p>
                      <a:endParaRPr lang="es-ES" dirty="0"/>
                    </a:p>
                  </a:txBody>
                  <a:tcPr/>
                </a:tc>
                <a:tc>
                  <a:txBody>
                    <a:bodyPr/>
                    <a:lstStyle/>
                    <a:p>
                      <a:endParaRPr lang="es-ES"/>
                    </a:p>
                  </a:txBody>
                  <a:tcPr/>
                </a:tc>
              </a:tr>
              <a:tr h="436661">
                <a:tc vMerge="1">
                  <a:txBody>
                    <a:bodyPr/>
                    <a:lstStyle/>
                    <a:p>
                      <a:endParaRPr lang="es-ES" dirty="0"/>
                    </a:p>
                  </a:txBody>
                  <a:tcPr/>
                </a:tc>
                <a:tc>
                  <a:txBody>
                    <a:bodyPr/>
                    <a:lstStyle/>
                    <a:p>
                      <a:endParaRPr lang="es-ES" dirty="0"/>
                    </a:p>
                  </a:txBody>
                  <a:tcPr/>
                </a:tc>
                <a:tc>
                  <a:txBody>
                    <a:bodyPr/>
                    <a:lstStyle/>
                    <a:p>
                      <a:endParaRPr lang="es-ES"/>
                    </a:p>
                  </a:txBody>
                  <a:tcPr/>
                </a:tc>
              </a:tr>
              <a:tr h="436661">
                <a:tc rowSpan="3">
                  <a:txBody>
                    <a:bodyPr/>
                    <a:lstStyle/>
                    <a:p>
                      <a:pPr algn="ctr"/>
                      <a:r>
                        <a:rPr lang="es-ES" sz="1800" b="1" dirty="0" smtClean="0">
                          <a:solidFill>
                            <a:schemeClr val="tx1"/>
                          </a:solidFill>
                        </a:rPr>
                        <a:t>ACADÉMICA</a:t>
                      </a:r>
                      <a:endParaRPr lang="es-ES" sz="1800" b="1" dirty="0">
                        <a:solidFill>
                          <a:schemeClr val="tx1"/>
                        </a:solidFill>
                      </a:endParaRPr>
                    </a:p>
                  </a:txBody>
                  <a:tcPr vert="vert270"/>
                </a:tc>
                <a:tc>
                  <a:txBody>
                    <a:bodyPr/>
                    <a:lstStyle/>
                    <a:p>
                      <a:endParaRPr lang="es-ES" dirty="0"/>
                    </a:p>
                  </a:txBody>
                  <a:tcPr/>
                </a:tc>
                <a:tc>
                  <a:txBody>
                    <a:bodyPr/>
                    <a:lstStyle/>
                    <a:p>
                      <a:endParaRPr lang="es-ES" dirty="0"/>
                    </a:p>
                  </a:txBody>
                  <a:tcPr/>
                </a:tc>
              </a:tr>
              <a:tr h="436661">
                <a:tc vMerge="1">
                  <a:txBody>
                    <a:bodyPr/>
                    <a:lstStyle/>
                    <a:p>
                      <a:endParaRPr lang="es-ES" dirty="0"/>
                    </a:p>
                  </a:txBody>
                  <a:tcPr/>
                </a:tc>
                <a:tc>
                  <a:txBody>
                    <a:bodyPr/>
                    <a:lstStyle/>
                    <a:p>
                      <a:endParaRPr lang="es-ES" dirty="0"/>
                    </a:p>
                  </a:txBody>
                  <a:tcPr/>
                </a:tc>
                <a:tc>
                  <a:txBody>
                    <a:bodyPr/>
                    <a:lstStyle/>
                    <a:p>
                      <a:endParaRPr lang="es-ES" dirty="0"/>
                    </a:p>
                  </a:txBody>
                  <a:tcPr/>
                </a:tc>
              </a:tr>
              <a:tr h="436661">
                <a:tc vMerge="1">
                  <a:txBody>
                    <a:bodyPr/>
                    <a:lstStyle/>
                    <a:p>
                      <a:endParaRPr lang="es-ES" dirty="0"/>
                    </a:p>
                  </a:txBody>
                  <a:tcPr/>
                </a:tc>
                <a:tc>
                  <a:txBody>
                    <a:bodyPr/>
                    <a:lstStyle/>
                    <a:p>
                      <a:endParaRPr lang="es-ES" dirty="0"/>
                    </a:p>
                  </a:txBody>
                  <a:tcPr/>
                </a:tc>
                <a:tc>
                  <a:txBody>
                    <a:bodyPr/>
                    <a:lstStyle/>
                    <a:p>
                      <a:endParaRPr lang="es-ES"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245</TotalTime>
  <Words>1526</Words>
  <Application>Microsoft Office PowerPoint</Application>
  <PresentationFormat>Presentación en pantalla (4:3)</PresentationFormat>
  <Paragraphs>236</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Alfredo's Dance</vt:lpstr>
      <vt:lpstr>Arial</vt:lpstr>
      <vt:lpstr>Baskerville Old Face</vt:lpstr>
      <vt:lpstr>Calibri</vt:lpstr>
      <vt:lpstr>Comic Sans MS</vt:lpstr>
      <vt:lpstr>Garamond</vt:lpstr>
      <vt:lpstr>Times New Roman</vt:lpstr>
      <vt:lpstr>Orgánico</vt:lpstr>
      <vt:lpstr>Presentación de PowerPoint</vt:lpstr>
      <vt:lpstr>¿QUÉ ES AUTOEVALUACIÓN INSTITUCIONAL?</vt:lpstr>
      <vt:lpstr>¿QUÉ ES UN PLAN DE MEJORAMIENTO INSTITUCIONAL?</vt:lpstr>
      <vt:lpstr>¿CUÁLES SON LOS PASOS PARA LA ELABORACIÓN DEL PLAN DE MEJORAMIENTO INSTITUCIONAL?</vt:lpstr>
      <vt:lpstr>1. LA AUTOEVALUACIÓN INSTITUCIONAL</vt:lpstr>
      <vt:lpstr>HERRAMIENTAS PARA LA AUTOEVALUACIÓN INSTITUCIONAL</vt:lpstr>
      <vt:lpstr>Presentación de PowerPoint</vt:lpstr>
      <vt:lpstr>Presentación de PowerPoint</vt:lpstr>
      <vt:lpstr>De acuerdo a la información registrada en la matriz de datos, se procede a realizar la valoración final de fortalezas y oportunidades de mejoramiento en una tabla como la siguiente, la cual debe colocarse en un lugar visible con el fin de que la comunidad educativa pueda analizarla y realizar las sugerencias y adecuaciones pertinentes a la misma:</vt:lpstr>
      <vt:lpstr>2. DISEÑO Y ELABORACIÓN DEL PLAN DE MEJORAMIENTO INSTITUCIONAL</vt:lpstr>
      <vt:lpstr>HERRAMIENTAS PARA EL DISEÑO Y ELABORACIÓN DEL PLAN DE MEJORAMIENTO</vt:lpstr>
      <vt:lpstr>Para el proceso de priorización de factores críticos puede usarse una tabla como la siguiente, teniendo en cuenta que: Urgencia: qué tan apremiante es la necesidad de que el establecimiento educativo supere un determinado factor crítico. Tendencia: qué tanto se agravaría la situación institucional si no se elimina un determinado factor crítico. Impacto: cuál es la incidencia de un determinado factor crítico en el logro de unos resultados concretos.</vt:lpstr>
      <vt:lpstr>Para el planteamiento de metas claras se puede tener en cuenta el siguiente formato:</vt:lpstr>
      <vt:lpstr>Para el diseño del cronograma de actividades  se puede tener en cuenta el siguiente formato:</vt:lpstr>
      <vt:lpstr>3. SEGUIMIENTO Y EVALUACIÓN DEL PLAN DE MEJORAMIENTO</vt:lpstr>
      <vt:lpstr>HERRAMIENTAS PARA LA EVALUACIÓN Y SEGUIMIENTO DEL PLAN</vt:lpstr>
      <vt:lpstr>Para la frecuencia de recolección de datos se debe tener en cuenta que puede ser:</vt:lpstr>
      <vt:lpstr>Además es importante tener en cuenta el siguiente formato para el sistema de seguimiento de procesos:</vt:lpstr>
      <vt:lpstr>Para la recolección de información en cuanto al avance en las metas propuestas es necesario tener en cuenta un formato como el siguiente, teniendo en cuenta las siguientes convenciones: </vt:lpstr>
      <vt:lpstr>Tabla de  recolección de información para el avance de metas propuestas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xp</dc:creator>
  <cp:lastModifiedBy>Full name</cp:lastModifiedBy>
  <cp:revision>37</cp:revision>
  <dcterms:created xsi:type="dcterms:W3CDTF">2010-08-11T02:17:10Z</dcterms:created>
  <dcterms:modified xsi:type="dcterms:W3CDTF">2015-05-16T14:59:33Z</dcterms:modified>
</cp:coreProperties>
</file>